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6" r:id="rId5"/>
    <p:sldId id="260" r:id="rId6"/>
    <p:sldId id="271" r:id="rId7"/>
    <p:sldId id="272" r:id="rId8"/>
    <p:sldId id="291" r:id="rId9"/>
    <p:sldId id="266" r:id="rId10"/>
    <p:sldId id="267" r:id="rId11"/>
    <p:sldId id="275" r:id="rId12"/>
    <p:sldId id="268" r:id="rId13"/>
    <p:sldId id="276" r:id="rId14"/>
    <p:sldId id="269" r:id="rId15"/>
    <p:sldId id="279" r:id="rId16"/>
    <p:sldId id="284" r:id="rId17"/>
    <p:sldId id="280" r:id="rId18"/>
    <p:sldId id="282" r:id="rId19"/>
    <p:sldId id="285" r:id="rId20"/>
    <p:sldId id="281" r:id="rId21"/>
    <p:sldId id="283" r:id="rId22"/>
    <p:sldId id="286" r:id="rId23"/>
    <p:sldId id="289" r:id="rId24"/>
    <p:sldId id="287" r:id="rId25"/>
    <p:sldId id="288" r:id="rId26"/>
    <p:sldId id="290" r:id="rId27"/>
  </p:sldIdLst>
  <p:sldSz cx="12192000" cy="6858000"/>
  <p:notesSz cx="67833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bie Pippard" initials="D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9B7CCD-4A31-4FC9-BFF7-4304B7FDDAE3}" v="400" dt="2023-05-16T11:23:25.9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893" autoAdjust="0"/>
  </p:normalViewPr>
  <p:slideViewPr>
    <p:cSldViewPr snapToGrid="0">
      <p:cViewPr varScale="1">
        <p:scale>
          <a:sx n="84" d="100"/>
          <a:sy n="84" d="100"/>
        </p:scale>
        <p:origin x="163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bie Pippard" userId="88ac6734-63ff-4059-a8ae-748b98510fa6" providerId="ADAL" clId="{135036C9-BEAB-44DD-8281-E3A83711E3DA}"/>
    <pc:docChg chg="custSel addSld modSld">
      <pc:chgData name="Debbie Pippard" userId="88ac6734-63ff-4059-a8ae-748b98510fa6" providerId="ADAL" clId="{135036C9-BEAB-44DD-8281-E3A83711E3DA}" dt="2023-05-17T11:15:07.615" v="725" actId="5793"/>
      <pc:docMkLst>
        <pc:docMk/>
      </pc:docMkLst>
      <pc:sldChg chg="modSp new mod">
        <pc:chgData name="Debbie Pippard" userId="88ac6734-63ff-4059-a8ae-748b98510fa6" providerId="ADAL" clId="{135036C9-BEAB-44DD-8281-E3A83711E3DA}" dt="2023-05-17T11:15:07.615" v="725" actId="5793"/>
        <pc:sldMkLst>
          <pc:docMk/>
          <pc:sldMk cId="650559768" sldId="291"/>
        </pc:sldMkLst>
        <pc:spChg chg="mod">
          <ac:chgData name="Debbie Pippard" userId="88ac6734-63ff-4059-a8ae-748b98510fa6" providerId="ADAL" clId="{135036C9-BEAB-44DD-8281-E3A83711E3DA}" dt="2023-05-17T11:10:24.949" v="4" actId="20577"/>
          <ac:spMkLst>
            <pc:docMk/>
            <pc:sldMk cId="650559768" sldId="291"/>
            <ac:spMk id="2" creationId="{1D4D00B2-589D-D315-701A-4D49894884AE}"/>
          </ac:spMkLst>
        </pc:spChg>
        <pc:spChg chg="mod">
          <ac:chgData name="Debbie Pippard" userId="88ac6734-63ff-4059-a8ae-748b98510fa6" providerId="ADAL" clId="{135036C9-BEAB-44DD-8281-E3A83711E3DA}" dt="2023-05-17T11:15:07.615" v="725" actId="5793"/>
          <ac:spMkLst>
            <pc:docMk/>
            <pc:sldMk cId="650559768" sldId="291"/>
            <ac:spMk id="3" creationId="{C5DC2FA9-85EE-0BBE-4C6E-F3745EF19854}"/>
          </ac:spMkLst>
        </pc:spChg>
      </pc:sldChg>
    </pc:docChg>
  </pc:docChgLst>
  <pc:docChgLst>
    <pc:chgData name="Debbie Pippard" userId="88ac6734-63ff-4059-a8ae-748b98510fa6" providerId="ADAL" clId="{6B9B7CCD-4A31-4FC9-BFF7-4304B7FDDAE3}"/>
    <pc:docChg chg="custSel delSld modSld sldOrd">
      <pc:chgData name="Debbie Pippard" userId="88ac6734-63ff-4059-a8ae-748b98510fa6" providerId="ADAL" clId="{6B9B7CCD-4A31-4FC9-BFF7-4304B7FDDAE3}" dt="2023-05-16T11:30:01.446" v="7079" actId="6549"/>
      <pc:docMkLst>
        <pc:docMk/>
      </pc:docMkLst>
      <pc:sldChg chg="del ord">
        <pc:chgData name="Debbie Pippard" userId="88ac6734-63ff-4059-a8ae-748b98510fa6" providerId="ADAL" clId="{6B9B7CCD-4A31-4FC9-BFF7-4304B7FDDAE3}" dt="2023-05-16T11:08:03.641" v="6493" actId="47"/>
        <pc:sldMkLst>
          <pc:docMk/>
          <pc:sldMk cId="315070257" sldId="265"/>
        </pc:sldMkLst>
      </pc:sldChg>
      <pc:sldChg chg="modSp mod">
        <pc:chgData name="Debbie Pippard" userId="88ac6734-63ff-4059-a8ae-748b98510fa6" providerId="ADAL" clId="{6B9B7CCD-4A31-4FC9-BFF7-4304B7FDDAE3}" dt="2023-05-15T09:59:25.997" v="1600" actId="6549"/>
        <pc:sldMkLst>
          <pc:docMk/>
          <pc:sldMk cId="3349998619" sldId="266"/>
        </pc:sldMkLst>
        <pc:spChg chg="mod">
          <ac:chgData name="Debbie Pippard" userId="88ac6734-63ff-4059-a8ae-748b98510fa6" providerId="ADAL" clId="{6B9B7CCD-4A31-4FC9-BFF7-4304B7FDDAE3}" dt="2023-05-15T09:59:25.997" v="1600" actId="6549"/>
          <ac:spMkLst>
            <pc:docMk/>
            <pc:sldMk cId="3349998619" sldId="266"/>
            <ac:spMk id="3" creationId="{00000000-0000-0000-0000-000000000000}"/>
          </ac:spMkLst>
        </pc:spChg>
      </pc:sldChg>
      <pc:sldChg chg="modSp mod">
        <pc:chgData name="Debbie Pippard" userId="88ac6734-63ff-4059-a8ae-748b98510fa6" providerId="ADAL" clId="{6B9B7CCD-4A31-4FC9-BFF7-4304B7FDDAE3}" dt="2023-05-15T10:29:40.987" v="4182" actId="20577"/>
        <pc:sldMkLst>
          <pc:docMk/>
          <pc:sldMk cId="3670868401" sldId="267"/>
        </pc:sldMkLst>
        <pc:spChg chg="mod">
          <ac:chgData name="Debbie Pippard" userId="88ac6734-63ff-4059-a8ae-748b98510fa6" providerId="ADAL" clId="{6B9B7CCD-4A31-4FC9-BFF7-4304B7FDDAE3}" dt="2023-05-15T10:29:40.987" v="4182" actId="20577"/>
          <ac:spMkLst>
            <pc:docMk/>
            <pc:sldMk cId="3670868401" sldId="267"/>
            <ac:spMk id="2" creationId="{00000000-0000-0000-0000-000000000000}"/>
          </ac:spMkLst>
        </pc:spChg>
        <pc:spChg chg="mod">
          <ac:chgData name="Debbie Pippard" userId="88ac6734-63ff-4059-a8ae-748b98510fa6" providerId="ADAL" clId="{6B9B7CCD-4A31-4FC9-BFF7-4304B7FDDAE3}" dt="2023-05-15T10:05:44.120" v="2193" actId="27636"/>
          <ac:spMkLst>
            <pc:docMk/>
            <pc:sldMk cId="3670868401" sldId="267"/>
            <ac:spMk id="3" creationId="{00000000-0000-0000-0000-000000000000}"/>
          </ac:spMkLst>
        </pc:spChg>
      </pc:sldChg>
      <pc:sldChg chg="modSp mod">
        <pc:chgData name="Debbie Pippard" userId="88ac6734-63ff-4059-a8ae-748b98510fa6" providerId="ADAL" clId="{6B9B7CCD-4A31-4FC9-BFF7-4304B7FDDAE3}" dt="2023-05-16T11:21:40.411" v="6809" actId="20577"/>
        <pc:sldMkLst>
          <pc:docMk/>
          <pc:sldMk cId="1171821172" sldId="268"/>
        </pc:sldMkLst>
        <pc:spChg chg="mod">
          <ac:chgData name="Debbie Pippard" userId="88ac6734-63ff-4059-a8ae-748b98510fa6" providerId="ADAL" clId="{6B9B7CCD-4A31-4FC9-BFF7-4304B7FDDAE3}" dt="2023-05-16T11:21:29.348" v="6799" actId="6549"/>
          <ac:spMkLst>
            <pc:docMk/>
            <pc:sldMk cId="1171821172" sldId="268"/>
            <ac:spMk id="2" creationId="{00000000-0000-0000-0000-000000000000}"/>
          </ac:spMkLst>
        </pc:spChg>
        <pc:spChg chg="mod">
          <ac:chgData name="Debbie Pippard" userId="88ac6734-63ff-4059-a8ae-748b98510fa6" providerId="ADAL" clId="{6B9B7CCD-4A31-4FC9-BFF7-4304B7FDDAE3}" dt="2023-05-16T11:21:40.411" v="6809" actId="20577"/>
          <ac:spMkLst>
            <pc:docMk/>
            <pc:sldMk cId="1171821172" sldId="268"/>
            <ac:spMk id="3" creationId="{00000000-0000-0000-0000-000000000000}"/>
          </ac:spMkLst>
        </pc:spChg>
      </pc:sldChg>
      <pc:sldChg chg="modSp mod">
        <pc:chgData name="Debbie Pippard" userId="88ac6734-63ff-4059-a8ae-748b98510fa6" providerId="ADAL" clId="{6B9B7CCD-4A31-4FC9-BFF7-4304B7FDDAE3}" dt="2023-05-16T11:25:17.663" v="6960" actId="27636"/>
        <pc:sldMkLst>
          <pc:docMk/>
          <pc:sldMk cId="3532276087" sldId="269"/>
        </pc:sldMkLst>
        <pc:spChg chg="mod">
          <ac:chgData name="Debbie Pippard" userId="88ac6734-63ff-4059-a8ae-748b98510fa6" providerId="ADAL" clId="{6B9B7CCD-4A31-4FC9-BFF7-4304B7FDDAE3}" dt="2023-05-15T10:30:40.470" v="4255" actId="20577"/>
          <ac:spMkLst>
            <pc:docMk/>
            <pc:sldMk cId="3532276087" sldId="269"/>
            <ac:spMk id="2" creationId="{00000000-0000-0000-0000-000000000000}"/>
          </ac:spMkLst>
        </pc:spChg>
        <pc:spChg chg="mod">
          <ac:chgData name="Debbie Pippard" userId="88ac6734-63ff-4059-a8ae-748b98510fa6" providerId="ADAL" clId="{6B9B7CCD-4A31-4FC9-BFF7-4304B7FDDAE3}" dt="2023-05-16T11:25:17.663" v="6960" actId="27636"/>
          <ac:spMkLst>
            <pc:docMk/>
            <pc:sldMk cId="3532276087" sldId="269"/>
            <ac:spMk id="3" creationId="{00000000-0000-0000-0000-000000000000}"/>
          </ac:spMkLst>
        </pc:spChg>
      </pc:sldChg>
      <pc:sldChg chg="modSp mod">
        <pc:chgData name="Debbie Pippard" userId="88ac6734-63ff-4059-a8ae-748b98510fa6" providerId="ADAL" clId="{6B9B7CCD-4A31-4FC9-BFF7-4304B7FDDAE3}" dt="2023-05-16T11:21:11.370" v="6773" actId="6549"/>
        <pc:sldMkLst>
          <pc:docMk/>
          <pc:sldMk cId="2242991631" sldId="271"/>
        </pc:sldMkLst>
        <pc:spChg chg="mod">
          <ac:chgData name="Debbie Pippard" userId="88ac6734-63ff-4059-a8ae-748b98510fa6" providerId="ADAL" clId="{6B9B7CCD-4A31-4FC9-BFF7-4304B7FDDAE3}" dt="2023-05-16T11:21:11.370" v="6773" actId="6549"/>
          <ac:spMkLst>
            <pc:docMk/>
            <pc:sldMk cId="2242991631" sldId="271"/>
            <ac:spMk id="3" creationId="{00000000-0000-0000-0000-000000000000}"/>
          </ac:spMkLst>
        </pc:spChg>
      </pc:sldChg>
      <pc:sldChg chg="modSp mod">
        <pc:chgData name="Debbie Pippard" userId="88ac6734-63ff-4059-a8ae-748b98510fa6" providerId="ADAL" clId="{6B9B7CCD-4A31-4FC9-BFF7-4304B7FDDAE3}" dt="2023-05-15T09:57:18.717" v="1411" actId="20577"/>
        <pc:sldMkLst>
          <pc:docMk/>
          <pc:sldMk cId="2010386910" sldId="272"/>
        </pc:sldMkLst>
        <pc:spChg chg="mod">
          <ac:chgData name="Debbie Pippard" userId="88ac6734-63ff-4059-a8ae-748b98510fa6" providerId="ADAL" clId="{6B9B7CCD-4A31-4FC9-BFF7-4304B7FDDAE3}" dt="2023-05-15T09:57:18.717" v="1411" actId="20577"/>
          <ac:spMkLst>
            <pc:docMk/>
            <pc:sldMk cId="2010386910" sldId="272"/>
            <ac:spMk id="3" creationId="{00000000-0000-0000-0000-000000000000}"/>
          </ac:spMkLst>
        </pc:spChg>
      </pc:sldChg>
      <pc:sldChg chg="modSp mod modAnim">
        <pc:chgData name="Debbie Pippard" userId="88ac6734-63ff-4059-a8ae-748b98510fa6" providerId="ADAL" clId="{6B9B7CCD-4A31-4FC9-BFF7-4304B7FDDAE3}" dt="2023-05-16T11:14:53.240" v="6505"/>
        <pc:sldMkLst>
          <pc:docMk/>
          <pc:sldMk cId="2770661184" sldId="275"/>
        </pc:sldMkLst>
        <pc:spChg chg="mod">
          <ac:chgData name="Debbie Pippard" userId="88ac6734-63ff-4059-a8ae-748b98510fa6" providerId="ADAL" clId="{6B9B7CCD-4A31-4FC9-BFF7-4304B7FDDAE3}" dt="2023-05-15T10:07:24.037" v="2273" actId="20577"/>
          <ac:spMkLst>
            <pc:docMk/>
            <pc:sldMk cId="2770661184" sldId="275"/>
            <ac:spMk id="2" creationId="{00000000-0000-0000-0000-000000000000}"/>
          </ac:spMkLst>
        </pc:spChg>
        <pc:spChg chg="mod">
          <ac:chgData name="Debbie Pippard" userId="88ac6734-63ff-4059-a8ae-748b98510fa6" providerId="ADAL" clId="{6B9B7CCD-4A31-4FC9-BFF7-4304B7FDDAE3}" dt="2023-05-15T10:17:39.137" v="3467" actId="20577"/>
          <ac:spMkLst>
            <pc:docMk/>
            <pc:sldMk cId="2770661184" sldId="275"/>
            <ac:spMk id="3" creationId="{00000000-0000-0000-0000-000000000000}"/>
          </ac:spMkLst>
        </pc:spChg>
      </pc:sldChg>
      <pc:sldChg chg="addSp modSp mod modAnim">
        <pc:chgData name="Debbie Pippard" userId="88ac6734-63ff-4059-a8ae-748b98510fa6" providerId="ADAL" clId="{6B9B7CCD-4A31-4FC9-BFF7-4304B7FDDAE3}" dt="2023-05-16T11:23:25.937" v="6927" actId="6549"/>
        <pc:sldMkLst>
          <pc:docMk/>
          <pc:sldMk cId="71589545" sldId="276"/>
        </pc:sldMkLst>
        <pc:spChg chg="mod">
          <ac:chgData name="Debbie Pippard" userId="88ac6734-63ff-4059-a8ae-748b98510fa6" providerId="ADAL" clId="{6B9B7CCD-4A31-4FC9-BFF7-4304B7FDDAE3}" dt="2023-05-16T11:22:10.664" v="6834" actId="6549"/>
          <ac:spMkLst>
            <pc:docMk/>
            <pc:sldMk cId="71589545" sldId="276"/>
            <ac:spMk id="2" creationId="{00000000-0000-0000-0000-000000000000}"/>
          </ac:spMkLst>
        </pc:spChg>
        <pc:spChg chg="mod">
          <ac:chgData name="Debbie Pippard" userId="88ac6734-63ff-4059-a8ae-748b98510fa6" providerId="ADAL" clId="{6B9B7CCD-4A31-4FC9-BFF7-4304B7FDDAE3}" dt="2023-05-16T11:22:42.780" v="6890" actId="6549"/>
          <ac:spMkLst>
            <pc:docMk/>
            <pc:sldMk cId="71589545" sldId="276"/>
            <ac:spMk id="3" creationId="{00000000-0000-0000-0000-000000000000}"/>
          </ac:spMkLst>
        </pc:spChg>
        <pc:spChg chg="add mod">
          <ac:chgData name="Debbie Pippard" userId="88ac6734-63ff-4059-a8ae-748b98510fa6" providerId="ADAL" clId="{6B9B7CCD-4A31-4FC9-BFF7-4304B7FDDAE3}" dt="2023-05-16T11:23:25.937" v="6927" actId="6549"/>
          <ac:spMkLst>
            <pc:docMk/>
            <pc:sldMk cId="71589545" sldId="276"/>
            <ac:spMk id="4" creationId="{12C1C348-DC83-FFCE-9902-EC3A2C783E31}"/>
          </ac:spMkLst>
        </pc:spChg>
      </pc:sldChg>
      <pc:sldChg chg="modSp mod">
        <pc:chgData name="Debbie Pippard" userId="88ac6734-63ff-4059-a8ae-748b98510fa6" providerId="ADAL" clId="{6B9B7CCD-4A31-4FC9-BFF7-4304B7FDDAE3}" dt="2023-05-15T10:30:52.027" v="4257" actId="6549"/>
        <pc:sldMkLst>
          <pc:docMk/>
          <pc:sldMk cId="2204679055" sldId="279"/>
        </pc:sldMkLst>
        <pc:spChg chg="mod">
          <ac:chgData name="Debbie Pippard" userId="88ac6734-63ff-4059-a8ae-748b98510fa6" providerId="ADAL" clId="{6B9B7CCD-4A31-4FC9-BFF7-4304B7FDDAE3}" dt="2023-05-15T10:30:52.027" v="4257" actId="6549"/>
          <ac:spMkLst>
            <pc:docMk/>
            <pc:sldMk cId="2204679055" sldId="279"/>
            <ac:spMk id="2" creationId="{00000000-0000-0000-0000-000000000000}"/>
          </ac:spMkLst>
        </pc:spChg>
      </pc:sldChg>
      <pc:sldChg chg="modSp mod">
        <pc:chgData name="Debbie Pippard" userId="88ac6734-63ff-4059-a8ae-748b98510fa6" providerId="ADAL" clId="{6B9B7CCD-4A31-4FC9-BFF7-4304B7FDDAE3}" dt="2023-05-16T11:28:29.831" v="6986" actId="20577"/>
        <pc:sldMkLst>
          <pc:docMk/>
          <pc:sldMk cId="2166601193" sldId="280"/>
        </pc:sldMkLst>
        <pc:spChg chg="mod">
          <ac:chgData name="Debbie Pippard" userId="88ac6734-63ff-4059-a8ae-748b98510fa6" providerId="ADAL" clId="{6B9B7CCD-4A31-4FC9-BFF7-4304B7FDDAE3}" dt="2023-05-15T10:31:22.077" v="4281" actId="20577"/>
          <ac:spMkLst>
            <pc:docMk/>
            <pc:sldMk cId="2166601193" sldId="280"/>
            <ac:spMk id="2" creationId="{00000000-0000-0000-0000-000000000000}"/>
          </ac:spMkLst>
        </pc:spChg>
        <pc:spChg chg="mod">
          <ac:chgData name="Debbie Pippard" userId="88ac6734-63ff-4059-a8ae-748b98510fa6" providerId="ADAL" clId="{6B9B7CCD-4A31-4FC9-BFF7-4304B7FDDAE3}" dt="2023-05-16T11:28:29.831" v="6986" actId="20577"/>
          <ac:spMkLst>
            <pc:docMk/>
            <pc:sldMk cId="2166601193" sldId="280"/>
            <ac:spMk id="3" creationId="{00000000-0000-0000-0000-000000000000}"/>
          </ac:spMkLst>
        </pc:spChg>
      </pc:sldChg>
      <pc:sldChg chg="modSp mod">
        <pc:chgData name="Debbie Pippard" userId="88ac6734-63ff-4059-a8ae-748b98510fa6" providerId="ADAL" clId="{6B9B7CCD-4A31-4FC9-BFF7-4304B7FDDAE3}" dt="2023-05-16T11:30:01.446" v="7079" actId="6549"/>
        <pc:sldMkLst>
          <pc:docMk/>
          <pc:sldMk cId="553448429" sldId="281"/>
        </pc:sldMkLst>
        <pc:spChg chg="mod">
          <ac:chgData name="Debbie Pippard" userId="88ac6734-63ff-4059-a8ae-748b98510fa6" providerId="ADAL" clId="{6B9B7CCD-4A31-4FC9-BFF7-4304B7FDDAE3}" dt="2023-05-16T11:30:01.446" v="7079" actId="6549"/>
          <ac:spMkLst>
            <pc:docMk/>
            <pc:sldMk cId="553448429" sldId="281"/>
            <ac:spMk id="3" creationId="{00000000-0000-0000-0000-000000000000}"/>
          </ac:spMkLst>
        </pc:spChg>
      </pc:sldChg>
      <pc:sldChg chg="modSp mod">
        <pc:chgData name="Debbie Pippard" userId="88ac6734-63ff-4059-a8ae-748b98510fa6" providerId="ADAL" clId="{6B9B7CCD-4A31-4FC9-BFF7-4304B7FDDAE3}" dt="2023-05-15T10:39:52.412" v="5185" actId="20577"/>
        <pc:sldMkLst>
          <pc:docMk/>
          <pc:sldMk cId="5889384" sldId="282"/>
        </pc:sldMkLst>
        <pc:spChg chg="mod">
          <ac:chgData name="Debbie Pippard" userId="88ac6734-63ff-4059-a8ae-748b98510fa6" providerId="ADAL" clId="{6B9B7CCD-4A31-4FC9-BFF7-4304B7FDDAE3}" dt="2023-05-15T10:39:52.412" v="5185" actId="20577"/>
          <ac:spMkLst>
            <pc:docMk/>
            <pc:sldMk cId="5889384" sldId="282"/>
            <ac:spMk id="3" creationId="{00000000-0000-0000-0000-000000000000}"/>
          </ac:spMkLst>
        </pc:spChg>
      </pc:sldChg>
      <pc:sldChg chg="modSp mod">
        <pc:chgData name="Debbie Pippard" userId="88ac6734-63ff-4059-a8ae-748b98510fa6" providerId="ADAL" clId="{6B9B7CCD-4A31-4FC9-BFF7-4304B7FDDAE3}" dt="2023-05-16T07:35:23.794" v="6419" actId="20577"/>
        <pc:sldMkLst>
          <pc:docMk/>
          <pc:sldMk cId="3494213134" sldId="283"/>
        </pc:sldMkLst>
        <pc:spChg chg="mod">
          <ac:chgData name="Debbie Pippard" userId="88ac6734-63ff-4059-a8ae-748b98510fa6" providerId="ADAL" clId="{6B9B7CCD-4A31-4FC9-BFF7-4304B7FDDAE3}" dt="2023-05-16T07:35:23.794" v="6419" actId="20577"/>
          <ac:spMkLst>
            <pc:docMk/>
            <pc:sldMk cId="3494213134" sldId="283"/>
            <ac:spMk id="3" creationId="{00000000-0000-0000-0000-000000000000}"/>
          </ac:spMkLst>
        </pc:spChg>
      </pc:sldChg>
      <pc:sldChg chg="modSp mod">
        <pc:chgData name="Debbie Pippard" userId="88ac6734-63ff-4059-a8ae-748b98510fa6" providerId="ADAL" clId="{6B9B7CCD-4A31-4FC9-BFF7-4304B7FDDAE3}" dt="2023-05-15T10:31:00.772" v="4259" actId="20577"/>
        <pc:sldMkLst>
          <pc:docMk/>
          <pc:sldMk cId="3158669497" sldId="284"/>
        </pc:sldMkLst>
        <pc:spChg chg="mod">
          <ac:chgData name="Debbie Pippard" userId="88ac6734-63ff-4059-a8ae-748b98510fa6" providerId="ADAL" clId="{6B9B7CCD-4A31-4FC9-BFF7-4304B7FDDAE3}" dt="2023-05-15T10:31:00.772" v="4259" actId="20577"/>
          <ac:spMkLst>
            <pc:docMk/>
            <pc:sldMk cId="3158669497" sldId="284"/>
            <ac:spMk id="2" creationId="{00000000-0000-0000-0000-000000000000}"/>
          </ac:spMkLst>
        </pc:spChg>
      </pc:sldChg>
      <pc:sldChg chg="modSp mod">
        <pc:chgData name="Debbie Pippard" userId="88ac6734-63ff-4059-a8ae-748b98510fa6" providerId="ADAL" clId="{6B9B7CCD-4A31-4FC9-BFF7-4304B7FDDAE3}" dt="2023-05-16T11:29:27.665" v="7040" actId="6549"/>
        <pc:sldMkLst>
          <pc:docMk/>
          <pc:sldMk cId="3693137723" sldId="285"/>
        </pc:sldMkLst>
        <pc:spChg chg="mod">
          <ac:chgData name="Debbie Pippard" userId="88ac6734-63ff-4059-a8ae-748b98510fa6" providerId="ADAL" clId="{6B9B7CCD-4A31-4FC9-BFF7-4304B7FDDAE3}" dt="2023-05-16T11:29:27.665" v="7040" actId="6549"/>
          <ac:spMkLst>
            <pc:docMk/>
            <pc:sldMk cId="3693137723" sldId="285"/>
            <ac:spMk id="3" creationId="{00000000-0000-0000-0000-000000000000}"/>
          </ac:spMkLst>
        </pc:spChg>
      </pc:sldChg>
      <pc:sldChg chg="modSp mod">
        <pc:chgData name="Debbie Pippard" userId="88ac6734-63ff-4059-a8ae-748b98510fa6" providerId="ADAL" clId="{6B9B7CCD-4A31-4FC9-BFF7-4304B7FDDAE3}" dt="2023-05-16T07:34:50.081" v="6260" actId="6549"/>
        <pc:sldMkLst>
          <pc:docMk/>
          <pc:sldMk cId="955876197" sldId="287"/>
        </pc:sldMkLst>
        <pc:spChg chg="mod">
          <ac:chgData name="Debbie Pippard" userId="88ac6734-63ff-4059-a8ae-748b98510fa6" providerId="ADAL" clId="{6B9B7CCD-4A31-4FC9-BFF7-4304B7FDDAE3}" dt="2023-05-16T07:34:50.081" v="6260" actId="6549"/>
          <ac:spMkLst>
            <pc:docMk/>
            <pc:sldMk cId="955876197" sldId="287"/>
            <ac:spMk id="3" creationId="{00000000-0000-0000-0000-000000000000}"/>
          </ac:spMkLst>
        </pc:spChg>
      </pc:sldChg>
      <pc:sldChg chg="modSp mod">
        <pc:chgData name="Debbie Pippard" userId="88ac6734-63ff-4059-a8ae-748b98510fa6" providerId="ADAL" clId="{6B9B7CCD-4A31-4FC9-BFF7-4304B7FDDAE3}" dt="2023-05-16T07:36:24.592" v="6470" actId="20577"/>
        <pc:sldMkLst>
          <pc:docMk/>
          <pc:sldMk cId="2812995384" sldId="288"/>
        </pc:sldMkLst>
        <pc:spChg chg="mod">
          <ac:chgData name="Debbie Pippard" userId="88ac6734-63ff-4059-a8ae-748b98510fa6" providerId="ADAL" clId="{6B9B7CCD-4A31-4FC9-BFF7-4304B7FDDAE3}" dt="2023-05-16T07:36:24.592" v="6470" actId="20577"/>
          <ac:spMkLst>
            <pc:docMk/>
            <pc:sldMk cId="2812995384" sldId="288"/>
            <ac:spMk id="3" creationId="{00000000-0000-0000-0000-000000000000}"/>
          </ac:spMkLst>
        </pc:spChg>
      </pc:sldChg>
      <pc:sldChg chg="addSp delSp modSp mod">
        <pc:chgData name="Debbie Pippard" userId="88ac6734-63ff-4059-a8ae-748b98510fa6" providerId="ADAL" clId="{6B9B7CCD-4A31-4FC9-BFF7-4304B7FDDAE3}" dt="2023-05-16T11:14:01.412" v="6504" actId="478"/>
        <pc:sldMkLst>
          <pc:docMk/>
          <pc:sldMk cId="971483726" sldId="290"/>
        </pc:sldMkLst>
        <pc:spChg chg="add del mod">
          <ac:chgData name="Debbie Pippard" userId="88ac6734-63ff-4059-a8ae-748b98510fa6" providerId="ADAL" clId="{6B9B7CCD-4A31-4FC9-BFF7-4304B7FDDAE3}" dt="2023-05-16T11:07:09.259" v="6490" actId="22"/>
          <ac:spMkLst>
            <pc:docMk/>
            <pc:sldMk cId="971483726" sldId="290"/>
            <ac:spMk id="3" creationId="{A64FB7A6-C460-935A-B6F2-DF834B5A5C40}"/>
          </ac:spMkLst>
        </pc:spChg>
        <pc:spChg chg="add mod">
          <ac:chgData name="Debbie Pippard" userId="88ac6734-63ff-4059-a8ae-748b98510fa6" providerId="ADAL" clId="{6B9B7CCD-4A31-4FC9-BFF7-4304B7FDDAE3}" dt="2023-05-16T11:06:38.246" v="6489" actId="1076"/>
          <ac:spMkLst>
            <pc:docMk/>
            <pc:sldMk cId="971483726" sldId="290"/>
            <ac:spMk id="5" creationId="{E9C3E571-3F0A-150A-8AEB-984212B641AA}"/>
          </ac:spMkLst>
        </pc:spChg>
        <pc:spChg chg="add del mod">
          <ac:chgData name="Debbie Pippard" userId="88ac6734-63ff-4059-a8ae-748b98510fa6" providerId="ADAL" clId="{6B9B7CCD-4A31-4FC9-BFF7-4304B7FDDAE3}" dt="2023-05-16T11:09:42.433" v="6495" actId="22"/>
          <ac:spMkLst>
            <pc:docMk/>
            <pc:sldMk cId="971483726" sldId="290"/>
            <ac:spMk id="9" creationId="{C4A518D7-0BD5-19CA-243B-ABFD3E1FC4E0}"/>
          </ac:spMkLst>
        </pc:spChg>
        <pc:spChg chg="add del mod">
          <ac:chgData name="Debbie Pippard" userId="88ac6734-63ff-4059-a8ae-748b98510fa6" providerId="ADAL" clId="{6B9B7CCD-4A31-4FC9-BFF7-4304B7FDDAE3}" dt="2023-05-16T11:14:01.412" v="6504" actId="478"/>
          <ac:spMkLst>
            <pc:docMk/>
            <pc:sldMk cId="971483726" sldId="290"/>
            <ac:spMk id="13" creationId="{B7800CE6-5B97-081E-A7E5-C67689BCA528}"/>
          </ac:spMkLst>
        </pc:spChg>
        <pc:picChg chg="add del mod ord">
          <ac:chgData name="Debbie Pippard" userId="88ac6734-63ff-4059-a8ae-748b98510fa6" providerId="ADAL" clId="{6B9B7CCD-4A31-4FC9-BFF7-4304B7FDDAE3}" dt="2023-05-16T11:09:39.453" v="6494" actId="478"/>
          <ac:picMkLst>
            <pc:docMk/>
            <pc:sldMk cId="971483726" sldId="290"/>
            <ac:picMk id="7" creationId="{D9AB2D5F-3484-4940-B0F2-4B530D6B1613}"/>
          </ac:picMkLst>
        </pc:picChg>
        <pc:picChg chg="add del mod ord">
          <ac:chgData name="Debbie Pippard" userId="88ac6734-63ff-4059-a8ae-748b98510fa6" providerId="ADAL" clId="{6B9B7CCD-4A31-4FC9-BFF7-4304B7FDDAE3}" dt="2023-05-16T11:13:14.563" v="6497" actId="478"/>
          <ac:picMkLst>
            <pc:docMk/>
            <pc:sldMk cId="971483726" sldId="290"/>
            <ac:picMk id="11" creationId="{5E6C02AC-FFFF-5378-EEDA-82421FD4420F}"/>
          </ac:picMkLst>
        </pc:picChg>
        <pc:picChg chg="add mod">
          <ac:chgData name="Debbie Pippard" userId="88ac6734-63ff-4059-a8ae-748b98510fa6" providerId="ADAL" clId="{6B9B7CCD-4A31-4FC9-BFF7-4304B7FDDAE3}" dt="2023-05-16T11:13:25.859" v="6500" actId="14100"/>
          <ac:picMkLst>
            <pc:docMk/>
            <pc:sldMk cId="971483726" sldId="290"/>
            <ac:picMk id="15" creationId="{03E4665A-5898-89E7-AA22-93F555BEB516}"/>
          </ac:picMkLst>
        </pc:picChg>
        <pc:picChg chg="del">
          <ac:chgData name="Debbie Pippard" userId="88ac6734-63ff-4059-a8ae-748b98510fa6" providerId="ADAL" clId="{6B9B7CCD-4A31-4FC9-BFF7-4304B7FDDAE3}" dt="2023-05-16T10:52:49.247" v="6486" actId="478"/>
          <ac:picMkLst>
            <pc:docMk/>
            <pc:sldMk cId="971483726" sldId="290"/>
            <ac:picMk id="1027"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946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2350" y="0"/>
            <a:ext cx="2939468" cy="498056"/>
          </a:xfrm>
          <a:prstGeom prst="rect">
            <a:avLst/>
          </a:prstGeom>
        </p:spPr>
        <p:txBody>
          <a:bodyPr vert="horz" lIns="91440" tIns="45720" rIns="91440" bIns="45720" rtlCol="0"/>
          <a:lstStyle>
            <a:lvl1pPr algn="r">
              <a:defRPr sz="1200"/>
            </a:lvl1pPr>
          </a:lstStyle>
          <a:p>
            <a:fld id="{8712F799-5C3E-4947-90EC-3D985BB0E669}" type="datetimeFigureOut">
              <a:rPr lang="en-GB" smtClean="0"/>
              <a:t>17/05/2023</a:t>
            </a:fld>
            <a:endParaRPr lang="en-GB"/>
          </a:p>
        </p:txBody>
      </p:sp>
      <p:sp>
        <p:nvSpPr>
          <p:cNvPr id="4" name="Footer Placeholder 3"/>
          <p:cNvSpPr>
            <a:spLocks noGrp="1"/>
          </p:cNvSpPr>
          <p:nvPr>
            <p:ph type="ftr" sz="quarter" idx="2"/>
          </p:nvPr>
        </p:nvSpPr>
        <p:spPr>
          <a:xfrm>
            <a:off x="0" y="9428584"/>
            <a:ext cx="293946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2350" y="9428584"/>
            <a:ext cx="2939468" cy="498055"/>
          </a:xfrm>
          <a:prstGeom prst="rect">
            <a:avLst/>
          </a:prstGeom>
        </p:spPr>
        <p:txBody>
          <a:bodyPr vert="horz" lIns="91440" tIns="45720" rIns="91440" bIns="45720" rtlCol="0" anchor="b"/>
          <a:lstStyle>
            <a:lvl1pPr algn="r">
              <a:defRPr sz="1200"/>
            </a:lvl1pPr>
          </a:lstStyle>
          <a:p>
            <a:fld id="{00473DDB-47B3-469F-AAD3-C565AB66DDF6}" type="slidenum">
              <a:rPr lang="en-GB" smtClean="0"/>
              <a:t>‹#›</a:t>
            </a:fld>
            <a:endParaRPr lang="en-GB"/>
          </a:p>
        </p:txBody>
      </p:sp>
    </p:spTree>
    <p:extLst>
      <p:ext uri="{BB962C8B-B14F-4D97-AF65-F5344CB8AC3E}">
        <p14:creationId xmlns:p14="http://schemas.microsoft.com/office/powerpoint/2010/main" val="2772595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946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2350" y="0"/>
            <a:ext cx="2939468" cy="498056"/>
          </a:xfrm>
          <a:prstGeom prst="rect">
            <a:avLst/>
          </a:prstGeom>
        </p:spPr>
        <p:txBody>
          <a:bodyPr vert="horz" lIns="91440" tIns="45720" rIns="91440" bIns="45720" rtlCol="0"/>
          <a:lstStyle>
            <a:lvl1pPr algn="r">
              <a:defRPr sz="1200"/>
            </a:lvl1pPr>
          </a:lstStyle>
          <a:p>
            <a:fld id="{D9A67128-E038-4961-9924-2A46CCD21621}" type="datetimeFigureOut">
              <a:rPr lang="en-GB" smtClean="0"/>
              <a:t>17/05/2023</a:t>
            </a:fld>
            <a:endParaRPr lang="en-GB"/>
          </a:p>
        </p:txBody>
      </p:sp>
      <p:sp>
        <p:nvSpPr>
          <p:cNvPr id="4" name="Slide Image Placeholder 3"/>
          <p:cNvSpPr>
            <a:spLocks noGrp="1" noRot="1" noChangeAspect="1"/>
          </p:cNvSpPr>
          <p:nvPr>
            <p:ph type="sldImg" idx="2"/>
          </p:nvPr>
        </p:nvSpPr>
        <p:spPr>
          <a:xfrm>
            <a:off x="41433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339" y="4777194"/>
            <a:ext cx="542671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39468"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2350" y="9428584"/>
            <a:ext cx="2939468" cy="498055"/>
          </a:xfrm>
          <a:prstGeom prst="rect">
            <a:avLst/>
          </a:prstGeom>
        </p:spPr>
        <p:txBody>
          <a:bodyPr vert="horz" lIns="91440" tIns="45720" rIns="91440" bIns="45720" rtlCol="0" anchor="b"/>
          <a:lstStyle>
            <a:lvl1pPr algn="r">
              <a:defRPr sz="1200"/>
            </a:lvl1pPr>
          </a:lstStyle>
          <a:p>
            <a:fld id="{69C34411-772F-4CD7-A878-7B553C710734}" type="slidenum">
              <a:rPr lang="en-GB" smtClean="0"/>
              <a:t>‹#›</a:t>
            </a:fld>
            <a:endParaRPr lang="en-GB"/>
          </a:p>
        </p:txBody>
      </p:sp>
    </p:spTree>
    <p:extLst>
      <p:ext uri="{BB962C8B-B14F-4D97-AF65-F5344CB8AC3E}">
        <p14:creationId xmlns:p14="http://schemas.microsoft.com/office/powerpoint/2010/main" val="1556294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a:t>
            </a:r>
            <a:r>
              <a:rPr lang="en-GB" baseline="0" dirty="0"/>
              <a:t> is intended for people who will be leading audits in their own foundations. An amended version is available for audit leads to use to introduce the audit to their own teams.</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1</a:t>
            </a:fld>
            <a:endParaRPr lang="en-GB"/>
          </a:p>
        </p:txBody>
      </p:sp>
    </p:spTree>
    <p:extLst>
      <p:ext uri="{BB962C8B-B14F-4D97-AF65-F5344CB8AC3E}">
        <p14:creationId xmlns:p14="http://schemas.microsoft.com/office/powerpoint/2010/main" val="2552076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that it isn’t a competition between funders</a:t>
            </a:r>
            <a:r>
              <a:rPr lang="en-GB" baseline="0" dirty="0"/>
              <a:t> – we know that very little funding goes to the BAME sector and there are many </a:t>
            </a:r>
            <a:r>
              <a:rPr lang="en-GB" baseline="0" dirty="0" err="1"/>
              <a:t>many</a:t>
            </a:r>
            <a:r>
              <a:rPr lang="en-GB" baseline="0" dirty="0"/>
              <a:t> priorities for each funder, so the proportion of </a:t>
            </a:r>
            <a:r>
              <a:rPr lang="en-GB" baseline="0" dirty="0" err="1"/>
              <a:t>grnats</a:t>
            </a:r>
            <a:r>
              <a:rPr lang="en-GB" baseline="0" dirty="0"/>
              <a:t> going to the BAME sector and on race equality work is going to be low in almost all cases.</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2</a:t>
            </a:fld>
            <a:endParaRPr lang="en-GB"/>
          </a:p>
        </p:txBody>
      </p:sp>
    </p:spTree>
    <p:extLst>
      <p:ext uri="{BB962C8B-B14F-4D97-AF65-F5344CB8AC3E}">
        <p14:creationId xmlns:p14="http://schemas.microsoft.com/office/powerpoint/2010/main" val="3884311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GB" dirty="0"/>
              <a:t>Is the grant going to a BAME sector organisation or not?  Definitions</a:t>
            </a:r>
            <a:r>
              <a:rPr lang="en-GB" baseline="0" dirty="0"/>
              <a:t> of what we mean by BAME in next slide</a:t>
            </a:r>
            <a:endParaRPr lang="en-GB" dirty="0"/>
          </a:p>
          <a:p>
            <a:pPr marL="457200" lvl="1" indent="0">
              <a:buFont typeface="+mj-lt"/>
              <a:buNone/>
            </a:pPr>
            <a:endParaRPr lang="en-GB" dirty="0"/>
          </a:p>
          <a:p>
            <a:pPr marL="514350" indent="-514350">
              <a:buFont typeface="+mj-lt"/>
              <a:buAutoNum type="arabicPeriod"/>
            </a:pPr>
            <a:r>
              <a:rPr lang="en-GB" dirty="0"/>
              <a:t>Will the funding benefit BAME communities?  Its</a:t>
            </a:r>
            <a:r>
              <a:rPr lang="en-GB" baseline="0" dirty="0"/>
              <a:t> important to emphasise that each question is independent of all the others – so </a:t>
            </a:r>
            <a:r>
              <a:rPr lang="en-GB" sz="1100" dirty="0"/>
              <a:t>we recognise that some grants to non-specialist organisations are targeted at BAME communities.</a:t>
            </a:r>
          </a:p>
          <a:p>
            <a:pPr marL="514350" indent="-514350">
              <a:buFont typeface="+mj-lt"/>
              <a:buAutoNum type="arabicPeriod"/>
            </a:pPr>
            <a:endParaRPr lang="en-GB" sz="1100" dirty="0"/>
          </a:p>
          <a:p>
            <a:pPr marL="514350" indent="-514350">
              <a:buFont typeface="+mj-lt"/>
              <a:buAutoNum type="arabicPeriod"/>
            </a:pPr>
            <a:r>
              <a:rPr lang="en-GB" dirty="0"/>
              <a:t>What type of work is the grant supporting? </a:t>
            </a:r>
            <a:r>
              <a:rPr lang="en-GB" sz="1100" dirty="0"/>
              <a:t>We’ve identified x types, from capital funding to cultural/sports offer</a:t>
            </a:r>
            <a:r>
              <a:rPr lang="en-GB" sz="1100" baseline="0" dirty="0"/>
              <a:t> – explained in more detail later on</a:t>
            </a:r>
          </a:p>
          <a:p>
            <a:pPr marL="514350" indent="-514350">
              <a:buFont typeface="+mj-lt"/>
              <a:buAutoNum type="arabicPeriod"/>
            </a:pPr>
            <a:endParaRPr lang="en-GB" sz="1100" baseline="0" dirty="0"/>
          </a:p>
          <a:p>
            <a:pPr marL="514350" indent="-514350">
              <a:buFont typeface="+mj-lt"/>
              <a:buAutoNum type="arabicPeriod"/>
            </a:pPr>
            <a:r>
              <a:rPr lang="en-GB" dirty="0"/>
              <a:t>Is the project addressing root causes of inequality, its symptoms?  And some funded work won’t be intended to redress </a:t>
            </a:r>
            <a:r>
              <a:rPr lang="en-GB" baseline="0" dirty="0"/>
              <a:t>inequalities at all.</a:t>
            </a:r>
            <a:endParaRPr lang="en-GB" dirty="0"/>
          </a:p>
          <a:p>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3</a:t>
            </a:fld>
            <a:endParaRPr lang="en-GB"/>
          </a:p>
        </p:txBody>
      </p:sp>
    </p:spTree>
    <p:extLst>
      <p:ext uri="{BB962C8B-B14F-4D97-AF65-F5344CB8AC3E}">
        <p14:creationId xmlns:p14="http://schemas.microsoft.com/office/powerpoint/2010/main" val="46760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that it isn’t a competition between funders</a:t>
            </a:r>
            <a:r>
              <a:rPr lang="en-GB" baseline="0" dirty="0"/>
              <a:t> – we know that very little funding goes to the BAME sector and there are many </a:t>
            </a:r>
            <a:r>
              <a:rPr lang="en-GB" baseline="0" dirty="0" err="1"/>
              <a:t>many</a:t>
            </a:r>
            <a:r>
              <a:rPr lang="en-GB" baseline="0" dirty="0"/>
              <a:t> priorities for each funder, so the proportion of grants going to the BAME sector and on race equality work is going to be low in almost all cases.</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4</a:t>
            </a:fld>
            <a:endParaRPr lang="en-GB"/>
          </a:p>
        </p:txBody>
      </p:sp>
    </p:spTree>
    <p:extLst>
      <p:ext uri="{BB962C8B-B14F-4D97-AF65-F5344CB8AC3E}">
        <p14:creationId xmlns:p14="http://schemas.microsoft.com/office/powerpoint/2010/main" val="3564370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C34411-772F-4CD7-A878-7B553C710734}" type="slidenum">
              <a:rPr lang="en-GB" smtClean="0"/>
              <a:t>7</a:t>
            </a:fld>
            <a:endParaRPr lang="en-GB"/>
          </a:p>
        </p:txBody>
      </p:sp>
    </p:spTree>
    <p:extLst>
      <p:ext uri="{BB962C8B-B14F-4D97-AF65-F5344CB8AC3E}">
        <p14:creationId xmlns:p14="http://schemas.microsoft.com/office/powerpoint/2010/main" val="1478939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8</a:t>
            </a:fld>
            <a:endParaRPr lang="en-GB"/>
          </a:p>
        </p:txBody>
      </p:sp>
    </p:spTree>
    <p:extLst>
      <p:ext uri="{BB962C8B-B14F-4D97-AF65-F5344CB8AC3E}">
        <p14:creationId xmlns:p14="http://schemas.microsoft.com/office/powerpoint/2010/main" val="2726801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element</a:t>
            </a:r>
            <a:r>
              <a:rPr lang="en-GB" baseline="0" dirty="0"/>
              <a:t> of the audit, we are distinguishing projects that are designed to benefit minority communities from those that are not.  We would expect a specialist project to be responding to some identified need among the target minority population.  We define needs broadly, for example access to services; disproportionality adverse outcomes; discrimination and prejudice; social, financial or cultural exclusion.</a:t>
            </a:r>
          </a:p>
          <a:p>
            <a:endParaRPr lang="en-GB" baseline="0" dirty="0"/>
          </a:p>
          <a:p>
            <a:r>
              <a:rPr lang="en-GB" baseline="0" dirty="0"/>
              <a:t>Some untargeted projects, for example those provided for a diverse local community, may benefit BAME communities alongside others, but unless they are specifically designed for and targeted at BAME communities, they should be scored as generalist.</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9</a:t>
            </a:fld>
            <a:endParaRPr lang="en-GB"/>
          </a:p>
        </p:txBody>
      </p:sp>
    </p:spTree>
    <p:extLst>
      <p:ext uri="{BB962C8B-B14F-4D97-AF65-F5344CB8AC3E}">
        <p14:creationId xmlns:p14="http://schemas.microsoft.com/office/powerpoint/2010/main" val="1340280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element</a:t>
            </a:r>
            <a:r>
              <a:rPr lang="en-GB" baseline="0" dirty="0"/>
              <a:t> of the audit, we are distinguishing projects that are designed to benefit minority communities from those that are not.  We would expect a specialist project to be responding to some identified need among the target minority population.  We define needs broadly, for example access to services; disproportionality adverse outcomes; discrimination and prejudice; social, financial or cultural exclusion.</a:t>
            </a:r>
          </a:p>
          <a:p>
            <a:endParaRPr lang="en-GB" baseline="0" dirty="0"/>
          </a:p>
          <a:p>
            <a:r>
              <a:rPr lang="en-GB" baseline="0" dirty="0"/>
              <a:t>Some untargeted projects, for example those provided for a diverse local community, may benefit BAME communities alongside others, but unless they are specifically designed for and targeted at BAME communities, they should be scored as generalist.</a:t>
            </a:r>
            <a:endParaRPr lang="en-GB" dirty="0"/>
          </a:p>
        </p:txBody>
      </p:sp>
      <p:sp>
        <p:nvSpPr>
          <p:cNvPr id="4" name="Slide Number Placeholder 3"/>
          <p:cNvSpPr>
            <a:spLocks noGrp="1"/>
          </p:cNvSpPr>
          <p:nvPr>
            <p:ph type="sldNum" sz="quarter" idx="10"/>
          </p:nvPr>
        </p:nvSpPr>
        <p:spPr/>
        <p:txBody>
          <a:bodyPr/>
          <a:lstStyle/>
          <a:p>
            <a:fld id="{69C34411-772F-4CD7-A878-7B553C710734}" type="slidenum">
              <a:rPr lang="en-GB" smtClean="0"/>
              <a:t>10</a:t>
            </a:fld>
            <a:endParaRPr lang="en-GB"/>
          </a:p>
        </p:txBody>
      </p:sp>
    </p:spTree>
    <p:extLst>
      <p:ext uri="{BB962C8B-B14F-4D97-AF65-F5344CB8AC3E}">
        <p14:creationId xmlns:p14="http://schemas.microsoft.com/office/powerpoint/2010/main" val="2065672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C34411-772F-4CD7-A878-7B553C710734}" type="slidenum">
              <a:rPr lang="en-GB" smtClean="0"/>
              <a:t>23</a:t>
            </a:fld>
            <a:endParaRPr lang="en-GB"/>
          </a:p>
        </p:txBody>
      </p:sp>
    </p:spTree>
    <p:extLst>
      <p:ext uri="{BB962C8B-B14F-4D97-AF65-F5344CB8AC3E}">
        <p14:creationId xmlns:p14="http://schemas.microsoft.com/office/powerpoint/2010/main" val="31336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237D321-DB2C-4ABD-BE49-164008774BD2}"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43932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37D321-DB2C-4ABD-BE49-164008774BD2}"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287725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37D321-DB2C-4ABD-BE49-164008774BD2}"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2012715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37D321-DB2C-4ABD-BE49-164008774BD2}"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415486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37D321-DB2C-4ABD-BE49-164008774BD2}"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33587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237D321-DB2C-4ABD-BE49-164008774BD2}" type="datetimeFigureOut">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3183295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37D321-DB2C-4ABD-BE49-164008774BD2}" type="datetimeFigureOut">
              <a:rPr lang="en-GB" smtClean="0"/>
              <a:t>17/05/2023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195347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237D321-DB2C-4ABD-BE49-164008774BD2}" type="datetimeFigureOut">
              <a:rPr lang="en-GB" smtClean="0"/>
              <a:t>17/05/2023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1366007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7D321-DB2C-4ABD-BE49-164008774BD2}" type="datetimeFigureOut">
              <a:rPr lang="en-GB" smtClean="0"/>
              <a:t>17/05/2023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252944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37D321-DB2C-4ABD-BE49-164008774BD2}" type="datetimeFigureOut">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828603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237D321-DB2C-4ABD-BE49-164008774BD2}" type="datetimeFigureOut">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838275-DECF-49FF-AB3E-700C9C47A7F2}" type="slidenum">
              <a:rPr lang="en-GB" smtClean="0"/>
              <a:t>‹#›</a:t>
            </a:fld>
            <a:endParaRPr lang="en-GB"/>
          </a:p>
        </p:txBody>
      </p:sp>
    </p:spTree>
    <p:extLst>
      <p:ext uri="{BB962C8B-B14F-4D97-AF65-F5344CB8AC3E}">
        <p14:creationId xmlns:p14="http://schemas.microsoft.com/office/powerpoint/2010/main" val="328219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7D321-DB2C-4ABD-BE49-164008774BD2}" type="datetimeFigureOut">
              <a:rPr lang="en-GB" smtClean="0"/>
              <a:t>17/05/2023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38275-DECF-49FF-AB3E-700C9C47A7F2}" type="slidenum">
              <a:rPr lang="en-GB" smtClean="0"/>
              <a:t>‹#›</a:t>
            </a:fld>
            <a:endParaRPr lang="en-GB"/>
          </a:p>
        </p:txBody>
      </p:sp>
    </p:spTree>
    <p:extLst>
      <p:ext uri="{BB962C8B-B14F-4D97-AF65-F5344CB8AC3E}">
        <p14:creationId xmlns:p14="http://schemas.microsoft.com/office/powerpoint/2010/main" val="4065018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raosoft.com/samplesiz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stattrek.com/statistics/random-number-generator.aspx#erro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barrowcadburytrust.sharepoint.com/:x:/s/BCT-Main/Ea1o196yfL9GjtTlhzCjcnEBNhkGU84vnXmjYbvWu66ftQ?e=BSVaK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Introducing the Funders for Race Equality audit tool</a:t>
            </a:r>
          </a:p>
        </p:txBody>
      </p:sp>
      <p:sp>
        <p:nvSpPr>
          <p:cNvPr id="3" name="Subtitle 2"/>
          <p:cNvSpPr>
            <a:spLocks noGrp="1"/>
          </p:cNvSpPr>
          <p:nvPr>
            <p:ph type="subTitle" idx="1"/>
          </p:nvPr>
        </p:nvSpPr>
        <p:spPr/>
        <p:txBody>
          <a:bodyPr/>
          <a:lstStyle/>
          <a:p>
            <a:r>
              <a:rPr lang="en-GB" dirty="0"/>
              <a:t>Developed by Barrow Cadbury Trust, Esmée Fairbairn Foundation, Lloyds Foundation and Power to Change on behalf of the Funders for Race Equality Alliance</a:t>
            </a:r>
          </a:p>
        </p:txBody>
      </p:sp>
    </p:spTree>
    <p:extLst>
      <p:ext uri="{BB962C8B-B14F-4D97-AF65-F5344CB8AC3E}">
        <p14:creationId xmlns:p14="http://schemas.microsoft.com/office/powerpoint/2010/main" val="494687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9537"/>
          </a:xfrm>
        </p:spPr>
        <p:txBody>
          <a:bodyPr>
            <a:normAutofit/>
          </a:bodyPr>
          <a:lstStyle/>
          <a:p>
            <a:r>
              <a:rPr lang="en-GB" dirty="0"/>
              <a:t>Race equity projects - examples </a:t>
            </a:r>
          </a:p>
        </p:txBody>
      </p:sp>
      <p:sp>
        <p:nvSpPr>
          <p:cNvPr id="3" name="Content Placeholder 2"/>
          <p:cNvSpPr>
            <a:spLocks noGrp="1"/>
          </p:cNvSpPr>
          <p:nvPr>
            <p:ph idx="1"/>
          </p:nvPr>
        </p:nvSpPr>
        <p:spPr>
          <a:xfrm>
            <a:off x="838200" y="1434662"/>
            <a:ext cx="10515600" cy="3606895"/>
          </a:xfrm>
        </p:spPr>
        <p:txBody>
          <a:bodyPr>
            <a:normAutofit fontScale="92500" lnSpcReduction="10000"/>
          </a:bodyPr>
          <a:lstStyle/>
          <a:p>
            <a:r>
              <a:rPr lang="en-GB" dirty="0"/>
              <a:t>Grant C will fund housing for women coming out of prison.  The ethnicity of those who will use the service is not clear.  Score this project </a:t>
            </a:r>
            <a:r>
              <a:rPr lang="en-GB" u="sng" dirty="0"/>
              <a:t>“no/unknown”.</a:t>
            </a:r>
            <a:r>
              <a:rPr lang="en-GB" dirty="0"/>
              <a:t> Lots of women coming out of prison have racialised identities but the service is not designed specifically for them. </a:t>
            </a:r>
          </a:p>
          <a:p>
            <a:r>
              <a:rPr lang="en-GB" dirty="0"/>
              <a:t>Grant D has been awarded to a domestic violence charity.  It is seeing an increasing number of Muslim clients and is opening a new refuge with services co-designed with clients.  This will score </a:t>
            </a:r>
            <a:r>
              <a:rPr lang="en-GB" u="sng" dirty="0"/>
              <a:t>“yes”</a:t>
            </a:r>
            <a:r>
              <a:rPr lang="en-GB" dirty="0"/>
              <a:t>.</a:t>
            </a:r>
          </a:p>
          <a:p>
            <a:r>
              <a:rPr lang="en-GB" dirty="0"/>
              <a:t>Grant E went to Somali community organisation. The local library is under threat of closure and the organisation is planning to take it on for the local community which is super-diverse. How would you score it?</a:t>
            </a:r>
          </a:p>
        </p:txBody>
      </p:sp>
      <p:sp>
        <p:nvSpPr>
          <p:cNvPr id="4" name="TextBox 3">
            <a:extLst>
              <a:ext uri="{FF2B5EF4-FFF2-40B4-BE49-F238E27FC236}">
                <a16:creationId xmlns:a16="http://schemas.microsoft.com/office/drawing/2014/main" id="{12C1C348-DC83-FFCE-9902-EC3A2C783E31}"/>
              </a:ext>
            </a:extLst>
          </p:cNvPr>
          <p:cNvSpPr txBox="1"/>
          <p:nvPr/>
        </p:nvSpPr>
        <p:spPr>
          <a:xfrm>
            <a:off x="838200" y="5214551"/>
            <a:ext cx="10515600" cy="1846659"/>
          </a:xfrm>
          <a:prstGeom prst="rect">
            <a:avLst/>
          </a:prstGeom>
          <a:noFill/>
        </p:spPr>
        <p:txBody>
          <a:bodyPr wrap="square" rtlCol="0">
            <a:spAutoFit/>
          </a:bodyPr>
          <a:lstStyle/>
          <a:p>
            <a:r>
              <a:rPr lang="en-GB" sz="2400" dirty="0"/>
              <a:t>“No/unknown” as racialised people will benefit but the project is not specially designed to address race inequity.  </a:t>
            </a:r>
            <a:r>
              <a:rPr lang="en-GB" sz="2400" u="sng" dirty="0"/>
              <a:t>We are not assessing the organisation in this criterion</a:t>
            </a:r>
            <a:r>
              <a:rPr lang="en-GB" sz="2400" dirty="0"/>
              <a:t> so it being a Somali run one is not relevant to the score you give under this element of the audit.</a:t>
            </a:r>
          </a:p>
          <a:p>
            <a:endParaRPr lang="en-GB" dirty="0"/>
          </a:p>
        </p:txBody>
      </p:sp>
    </p:spTree>
    <p:extLst>
      <p:ext uri="{BB962C8B-B14F-4D97-AF65-F5344CB8AC3E}">
        <p14:creationId xmlns:p14="http://schemas.microsoft.com/office/powerpoint/2010/main" val="7158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normAutofit/>
          </a:bodyPr>
          <a:lstStyle/>
          <a:p>
            <a:r>
              <a:rPr lang="en-GB" dirty="0"/>
              <a:t>Criterion 3: the purpose of the grant (1)</a:t>
            </a:r>
            <a:endParaRPr lang="en-GB" sz="4000" dirty="0"/>
          </a:p>
        </p:txBody>
      </p:sp>
      <p:sp>
        <p:nvSpPr>
          <p:cNvPr id="3" name="Content Placeholder 2"/>
          <p:cNvSpPr>
            <a:spLocks noGrp="1"/>
          </p:cNvSpPr>
          <p:nvPr>
            <p:ph idx="1"/>
          </p:nvPr>
        </p:nvSpPr>
        <p:spPr>
          <a:xfrm>
            <a:off x="646386" y="1277008"/>
            <a:ext cx="10925504" cy="5013433"/>
          </a:xfrm>
        </p:spPr>
        <p:txBody>
          <a:bodyPr>
            <a:normAutofit fontScale="92500" lnSpcReduction="10000"/>
          </a:bodyPr>
          <a:lstStyle/>
          <a:p>
            <a:pPr marL="0" indent="0">
              <a:buNone/>
            </a:pPr>
            <a:r>
              <a:rPr lang="en-GB" dirty="0"/>
              <a:t>We have identified nine types of project.  </a:t>
            </a:r>
          </a:p>
          <a:p>
            <a:r>
              <a:rPr lang="en-GB" dirty="0"/>
              <a:t>Service provision, for example:</a:t>
            </a:r>
          </a:p>
          <a:p>
            <a:pPr lvl="1"/>
            <a:r>
              <a:rPr lang="en-GB" dirty="0"/>
              <a:t>Housing for vulnerable women</a:t>
            </a:r>
          </a:p>
          <a:p>
            <a:pPr lvl="1"/>
            <a:r>
              <a:rPr lang="en-GB" dirty="0"/>
              <a:t>Exercise classes for older people</a:t>
            </a:r>
          </a:p>
          <a:p>
            <a:pPr lvl="1"/>
            <a:r>
              <a:rPr lang="en-GB" dirty="0"/>
              <a:t>A creative writing course for people with mental health support needs</a:t>
            </a:r>
          </a:p>
          <a:p>
            <a:r>
              <a:rPr lang="en-GB" dirty="0"/>
              <a:t>Campaigning, advocacy or influencing work: projects where the intention is to achieve a change at structural, systems or service level, for example:</a:t>
            </a:r>
          </a:p>
          <a:p>
            <a:pPr lvl="1"/>
            <a:r>
              <a:rPr lang="en-GB" dirty="0"/>
              <a:t>A campaign against use of detention for asylum seekers</a:t>
            </a:r>
          </a:p>
          <a:p>
            <a:pPr lvl="1"/>
            <a:r>
              <a:rPr lang="en-GB" dirty="0"/>
              <a:t>A public affairs post in an anti-poverty charity</a:t>
            </a:r>
          </a:p>
          <a:p>
            <a:r>
              <a:rPr lang="en-GB" dirty="0"/>
              <a:t>Research and/or policy work, for example</a:t>
            </a:r>
          </a:p>
          <a:p>
            <a:pPr lvl="1"/>
            <a:r>
              <a:rPr lang="en-GB" dirty="0"/>
              <a:t>Research into the intersection between race, poverty and mental health among new mothers</a:t>
            </a:r>
          </a:p>
          <a:p>
            <a:pPr lvl="1"/>
            <a:r>
              <a:rPr lang="en-GB" dirty="0"/>
              <a:t>A policy paper setting out alternative options to stop and search</a:t>
            </a:r>
          </a:p>
          <a:p>
            <a:pPr lvl="1"/>
            <a:r>
              <a:rPr lang="en-GB" dirty="0"/>
              <a:t>Stand-alone evaluation projects</a:t>
            </a:r>
          </a:p>
        </p:txBody>
      </p:sp>
    </p:spTree>
    <p:extLst>
      <p:ext uri="{BB962C8B-B14F-4D97-AF65-F5344CB8AC3E}">
        <p14:creationId xmlns:p14="http://schemas.microsoft.com/office/powerpoint/2010/main" val="3532276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lstStyle/>
          <a:p>
            <a:r>
              <a:rPr lang="en-GB" dirty="0"/>
              <a:t>Criterion 3: the purpose of the grant (2)</a:t>
            </a:r>
            <a:endParaRPr lang="en-GB" sz="4000" dirty="0"/>
          </a:p>
        </p:txBody>
      </p:sp>
      <p:sp>
        <p:nvSpPr>
          <p:cNvPr id="3" name="Content Placeholder 2"/>
          <p:cNvSpPr>
            <a:spLocks noGrp="1"/>
          </p:cNvSpPr>
          <p:nvPr>
            <p:ph idx="1"/>
          </p:nvPr>
        </p:nvSpPr>
        <p:spPr>
          <a:xfrm>
            <a:off x="646386" y="1277008"/>
            <a:ext cx="10925504" cy="5013433"/>
          </a:xfrm>
        </p:spPr>
        <p:txBody>
          <a:bodyPr>
            <a:normAutofit/>
          </a:bodyPr>
          <a:lstStyle/>
          <a:p>
            <a:r>
              <a:rPr lang="en-GB" dirty="0"/>
              <a:t>Capacity-building of organisations, for example:</a:t>
            </a:r>
          </a:p>
          <a:p>
            <a:pPr lvl="1"/>
            <a:r>
              <a:rPr lang="en-GB" dirty="0"/>
              <a:t>A grant to an infrastructure organisation to provide capacity-building support to grassroots BAME organisations</a:t>
            </a:r>
          </a:p>
          <a:p>
            <a:pPr lvl="1"/>
            <a:r>
              <a:rPr lang="en-GB" dirty="0"/>
              <a:t>A grant to an organisation to build its capacity and resilience.</a:t>
            </a:r>
          </a:p>
          <a:p>
            <a:r>
              <a:rPr lang="en-GB" dirty="0"/>
              <a:t>Capacity-building of individuals, for example:</a:t>
            </a:r>
          </a:p>
          <a:p>
            <a:pPr lvl="1"/>
            <a:r>
              <a:rPr lang="en-GB" dirty="0"/>
              <a:t>Basic skills support: literacy and numeracy work</a:t>
            </a:r>
          </a:p>
          <a:p>
            <a:pPr lvl="1"/>
            <a:r>
              <a:rPr lang="en-GB" dirty="0"/>
              <a:t>Specialist skills e.g. increasing diversity among curatorial staff</a:t>
            </a:r>
          </a:p>
          <a:p>
            <a:pPr lvl="1"/>
            <a:r>
              <a:rPr lang="en-GB" dirty="0"/>
              <a:t>Developing campaigning skills and confidence among people with lived experience.</a:t>
            </a:r>
          </a:p>
          <a:p>
            <a:r>
              <a:rPr lang="en-GB" dirty="0"/>
              <a:t>Community cohesion/understanding, for example:</a:t>
            </a:r>
          </a:p>
          <a:p>
            <a:pPr lvl="1"/>
            <a:r>
              <a:rPr lang="en-GB" dirty="0"/>
              <a:t>Events bringing a whole community together</a:t>
            </a:r>
          </a:p>
          <a:p>
            <a:pPr lvl="1"/>
            <a:r>
              <a:rPr lang="en-GB" dirty="0"/>
              <a:t>A project exploring Commonwealth soldiers’ contribution to the First World War</a:t>
            </a:r>
          </a:p>
        </p:txBody>
      </p:sp>
    </p:spTree>
    <p:extLst>
      <p:ext uri="{BB962C8B-B14F-4D97-AF65-F5344CB8AC3E}">
        <p14:creationId xmlns:p14="http://schemas.microsoft.com/office/powerpoint/2010/main" val="2204679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lstStyle/>
          <a:p>
            <a:r>
              <a:rPr lang="en-GB" dirty="0"/>
              <a:t>Criterion 3: the purpose of the grant (3)</a:t>
            </a:r>
            <a:endParaRPr lang="en-GB" sz="4000" dirty="0"/>
          </a:p>
        </p:txBody>
      </p:sp>
      <p:sp>
        <p:nvSpPr>
          <p:cNvPr id="3" name="Content Placeholder 2"/>
          <p:cNvSpPr>
            <a:spLocks noGrp="1"/>
          </p:cNvSpPr>
          <p:nvPr>
            <p:ph idx="1"/>
          </p:nvPr>
        </p:nvSpPr>
        <p:spPr>
          <a:xfrm>
            <a:off x="646386" y="1277008"/>
            <a:ext cx="10925504" cy="5013433"/>
          </a:xfrm>
        </p:spPr>
        <p:txBody>
          <a:bodyPr>
            <a:normAutofit/>
          </a:bodyPr>
          <a:lstStyle/>
          <a:p>
            <a:r>
              <a:rPr lang="en-GB" dirty="0"/>
              <a:t>Capital projects, for example:</a:t>
            </a:r>
          </a:p>
          <a:p>
            <a:pPr lvl="1"/>
            <a:r>
              <a:rPr lang="en-GB" dirty="0"/>
              <a:t>Buildings, equipment purchase</a:t>
            </a:r>
          </a:p>
          <a:p>
            <a:r>
              <a:rPr lang="en-GB" dirty="0"/>
              <a:t>Sports/heritage/arts/other cultural offers, for example:</a:t>
            </a:r>
          </a:p>
          <a:p>
            <a:pPr lvl="1"/>
            <a:r>
              <a:rPr lang="en-GB" dirty="0"/>
              <a:t>Cultural activities for their own sake e.g. a community theatre performance, sponsorship of an opera.  Note that if there’s an additional social purpose (such as a therapeutic arts project) the grant may be better allocated to a different category</a:t>
            </a:r>
          </a:p>
          <a:p>
            <a:pPr lvl="1"/>
            <a:r>
              <a:rPr lang="en-GB" dirty="0"/>
              <a:t>Projects to increase audience diversity</a:t>
            </a:r>
          </a:p>
          <a:p>
            <a:r>
              <a:rPr lang="en-GB" dirty="0"/>
              <a:t>Unrestricted/core grants not tied to a specific purpose</a:t>
            </a:r>
          </a:p>
          <a:p>
            <a:pPr marL="0" indent="0">
              <a:buNone/>
            </a:pPr>
            <a:r>
              <a:rPr lang="en-GB" dirty="0"/>
              <a:t>These nine options should accommodate almost all grants.  If you’re unable to match the grant to any of them, score it as “Other” and give an explanation in the Notes column on the audit spreadsheet.</a:t>
            </a:r>
          </a:p>
          <a:p>
            <a:endParaRPr lang="en-GB" dirty="0"/>
          </a:p>
        </p:txBody>
      </p:sp>
    </p:spTree>
    <p:extLst>
      <p:ext uri="{BB962C8B-B14F-4D97-AF65-F5344CB8AC3E}">
        <p14:creationId xmlns:p14="http://schemas.microsoft.com/office/powerpoint/2010/main" val="3158669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normAutofit fontScale="90000"/>
          </a:bodyPr>
          <a:lstStyle/>
          <a:p>
            <a:r>
              <a:rPr lang="en-GB" dirty="0"/>
              <a:t>Criterion 4: Root causes, symptoms or neither?</a:t>
            </a:r>
            <a:endParaRPr lang="en-GB" sz="4000" dirty="0"/>
          </a:p>
        </p:txBody>
      </p:sp>
      <p:sp>
        <p:nvSpPr>
          <p:cNvPr id="3" name="Content Placeholder 2"/>
          <p:cNvSpPr>
            <a:spLocks noGrp="1"/>
          </p:cNvSpPr>
          <p:nvPr>
            <p:ph idx="1"/>
          </p:nvPr>
        </p:nvSpPr>
        <p:spPr>
          <a:xfrm>
            <a:off x="646386" y="1277008"/>
            <a:ext cx="10925504" cy="5013433"/>
          </a:xfrm>
        </p:spPr>
        <p:txBody>
          <a:bodyPr>
            <a:normAutofit fontScale="85000" lnSpcReduction="20000"/>
          </a:bodyPr>
          <a:lstStyle/>
          <a:p>
            <a:pPr marL="0" indent="0">
              <a:buNone/>
            </a:pPr>
            <a:r>
              <a:rPr lang="en-GB" dirty="0"/>
              <a:t>This criterion is only used for grants scoring “yes” under Criterion 2 (race equity projects).  We’re interested in the level at which work designed to benefit those groups is aimed. Projects should be assessed as to whether they address the root causes of inequality or help alleviate its consequences.  </a:t>
            </a:r>
          </a:p>
          <a:p>
            <a:r>
              <a:rPr lang="en-GB" dirty="0"/>
              <a:t>Root causes of inequality.  Projects in this category will be aiming for structural and systems change and are likely to be predominately campaigning or influencing work, for example a campaign to replace Universal Credit (UC).  UC is a driver (root cause) of poverty; ending UC is a structural or systems change.</a:t>
            </a:r>
          </a:p>
          <a:p>
            <a:r>
              <a:rPr lang="en-GB" dirty="0"/>
              <a:t>Symptoms/consequences of inequality, for example provision of alternative education for children excluded from school, many of whom experience multiple disadvantage. </a:t>
            </a:r>
          </a:p>
          <a:p>
            <a:pPr marL="0" indent="0">
              <a:buNone/>
            </a:pPr>
            <a:r>
              <a:rPr lang="en-GB" dirty="0"/>
              <a:t>To help you distinguish these two categories, it may be helpful to ask yourself “will this work lead to changes in law, systems or services that will help reduce the number of people experiencing this problem in the future?”.</a:t>
            </a:r>
          </a:p>
          <a:p>
            <a:pPr marL="0" indent="0">
              <a:buNone/>
            </a:pPr>
            <a:r>
              <a:rPr lang="en-GB" dirty="0"/>
              <a:t>Note that there is no hierarchy of merit in these two category: both types of work are valuable and needed.</a:t>
            </a:r>
          </a:p>
          <a:p>
            <a:endParaRPr lang="en-GB" dirty="0"/>
          </a:p>
        </p:txBody>
      </p:sp>
    </p:spTree>
    <p:extLst>
      <p:ext uri="{BB962C8B-B14F-4D97-AF65-F5344CB8AC3E}">
        <p14:creationId xmlns:p14="http://schemas.microsoft.com/office/powerpoint/2010/main" val="2166601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386" y="365126"/>
            <a:ext cx="10707414" cy="911882"/>
          </a:xfrm>
        </p:spPr>
        <p:txBody>
          <a:bodyPr/>
          <a:lstStyle/>
          <a:p>
            <a:r>
              <a:rPr lang="en-GB" dirty="0"/>
              <a:t>Special cases (1): mixed grants</a:t>
            </a:r>
            <a:endParaRPr lang="en-GB" sz="4000" dirty="0"/>
          </a:p>
        </p:txBody>
      </p:sp>
      <p:sp>
        <p:nvSpPr>
          <p:cNvPr id="3" name="Content Placeholder 2"/>
          <p:cNvSpPr>
            <a:spLocks noGrp="1"/>
          </p:cNvSpPr>
          <p:nvPr>
            <p:ph idx="1"/>
          </p:nvPr>
        </p:nvSpPr>
        <p:spPr>
          <a:xfrm>
            <a:off x="646386" y="1277008"/>
            <a:ext cx="10925504" cy="5013433"/>
          </a:xfrm>
        </p:spPr>
        <p:txBody>
          <a:bodyPr>
            <a:normAutofit fontScale="92500" lnSpcReduction="20000"/>
          </a:bodyPr>
          <a:lstStyle/>
          <a:p>
            <a:pPr marL="0" indent="0">
              <a:buNone/>
            </a:pPr>
            <a:r>
              <a:rPr lang="en-GB" dirty="0"/>
              <a:t>In our testing we found that most grants could be placed in one or another category in each element of the audit. But in some cases, the project encompassed more than one category.  For example:</a:t>
            </a:r>
          </a:p>
          <a:p>
            <a:pPr lvl="1"/>
            <a:r>
              <a:rPr lang="en-GB" dirty="0"/>
              <a:t>A mental health project for the local African Caribbean population.  Most of the funds will be spent on providing services, but the organisation will also be lobbying the local health trust to provide culturally appropriate services.  This project falls into both Service Provision and Campaigning/Influencing.</a:t>
            </a:r>
          </a:p>
          <a:p>
            <a:pPr lvl="1"/>
            <a:r>
              <a:rPr lang="en-GB" dirty="0"/>
              <a:t>A detention support group.  The group will be providing advice and assistance to those detained, and is also campaigning for the end of asylum detention.  This addresses both the root causes of a problem (an unjust detention system) and the symptoms (the suffering of those detained.</a:t>
            </a:r>
          </a:p>
          <a:p>
            <a:pPr marL="0" indent="0">
              <a:buNone/>
            </a:pPr>
            <a:r>
              <a:rPr lang="en-GB" dirty="0"/>
              <a:t>Where projects fall into two (or more) categories, you have a choice of either assigning it to the one that best fits, or splitting the funding across categories.  So for example the auditor might make a 90/10% split for the mental health project because most of the grant is for a support worker, but a 60/40% split in the detention project as part of the grant is for a public affairs/comms manager.  Record split grants across two (or more) rows in the spreadsheet.</a:t>
            </a:r>
          </a:p>
          <a:p>
            <a:pPr marL="0" indent="0">
              <a:buNone/>
            </a:pPr>
            <a:endParaRPr lang="en-GB" dirty="0"/>
          </a:p>
          <a:p>
            <a:pPr lvl="1"/>
            <a:endParaRPr lang="en-GB" dirty="0"/>
          </a:p>
          <a:p>
            <a:endParaRPr lang="en-GB" dirty="0"/>
          </a:p>
          <a:p>
            <a:endParaRPr lang="en-GB" dirty="0"/>
          </a:p>
        </p:txBody>
      </p:sp>
    </p:spTree>
    <p:extLst>
      <p:ext uri="{BB962C8B-B14F-4D97-AF65-F5344CB8AC3E}">
        <p14:creationId xmlns:p14="http://schemas.microsoft.com/office/powerpoint/2010/main" val="5889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1068"/>
          </a:xfrm>
        </p:spPr>
        <p:txBody>
          <a:bodyPr>
            <a:normAutofit/>
          </a:bodyPr>
          <a:lstStyle/>
          <a:p>
            <a:r>
              <a:rPr lang="en-GB" sz="4000" dirty="0"/>
              <a:t>If you can’t decide…</a:t>
            </a:r>
            <a:endParaRPr lang="en-GB" sz="4200" dirty="0"/>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pPr marL="0" indent="0">
              <a:buNone/>
            </a:pPr>
            <a:r>
              <a:rPr lang="en-GB" dirty="0"/>
              <a:t>In the testing phase, we found it helpful to use the question “what’s the intention”?  For example, one of the projects we considered was a theatre production exploring a particular cultural artefact.  The project was being delivered by a race equity sector organisation for a local audience, one of the consequences of seeing the show was expected to be increased cultural awareness. The question was “who benefits”?  </a:t>
            </a:r>
          </a:p>
          <a:p>
            <a:pPr marL="0" indent="0">
              <a:buNone/>
            </a:pPr>
            <a:r>
              <a:rPr lang="en-GB" dirty="0"/>
              <a:t>By asking “What’s the intention” we identified that there were two distinct beneficiary groups – the actors who would benefit from being able to put on a production and showcase their culture, and the audience, which was likely to be mixed. Because the primary aim of the funding was to give the actors an opportunity to showcase their culture it was designated a race equity grant.</a:t>
            </a:r>
          </a:p>
        </p:txBody>
      </p:sp>
    </p:spTree>
    <p:extLst>
      <p:ext uri="{BB962C8B-B14F-4D97-AF65-F5344CB8AC3E}">
        <p14:creationId xmlns:p14="http://schemas.microsoft.com/office/powerpoint/2010/main" val="3693137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1068"/>
          </a:xfrm>
        </p:spPr>
        <p:txBody>
          <a:bodyPr>
            <a:normAutofit/>
          </a:bodyPr>
          <a:lstStyle/>
          <a:p>
            <a:r>
              <a:rPr lang="en-GB" sz="4000" dirty="0"/>
              <a:t>Special cases (2): partnership grants</a:t>
            </a:r>
            <a:endParaRPr lang="en-GB" sz="4200" dirty="0"/>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pPr marL="0" indent="0">
              <a:buNone/>
            </a:pPr>
            <a:r>
              <a:rPr lang="en-GB" dirty="0"/>
              <a:t>Where partnership grants are made and one or more of the partners is a race equity organisation, the grant should be split proportionally among the race equity and general partners. You may have to make a “best guess” at how to allocate funds. </a:t>
            </a:r>
          </a:p>
          <a:p>
            <a:pPr marL="0" indent="0">
              <a:buNone/>
            </a:pPr>
            <a:r>
              <a:rPr lang="en-GB" dirty="0"/>
              <a:t>For example a grant is given to a lead organisation which will be working with five smaller organisations, one of which clearly falls inside our definition of a race equity organisation.  Check the budget to see what the partners will receive and split the grant accordingly.  If it isn’t clear, make your best assessment of what each partner will receive. Say in our example the lead organisation is doing most of the work; you estimate that 10% of the grant will go to race equity, and 90% </a:t>
            </a:r>
            <a:r>
              <a:rPr lang="en-GB"/>
              <a:t>to mainstream </a:t>
            </a:r>
            <a:r>
              <a:rPr lang="en-GB" dirty="0"/>
              <a:t>organisations. </a:t>
            </a:r>
          </a:p>
          <a:p>
            <a:pPr marL="0" indent="0">
              <a:buNone/>
            </a:pPr>
            <a:r>
              <a:rPr lang="en-GB" dirty="0"/>
              <a:t>Record the split on separate rows in the spreadsheet.</a:t>
            </a:r>
          </a:p>
          <a:p>
            <a:pPr marL="0" indent="0">
              <a:buNone/>
            </a:pPr>
            <a:endParaRPr lang="en-GB" dirty="0"/>
          </a:p>
        </p:txBody>
      </p:sp>
    </p:spTree>
    <p:extLst>
      <p:ext uri="{BB962C8B-B14F-4D97-AF65-F5344CB8AC3E}">
        <p14:creationId xmlns:p14="http://schemas.microsoft.com/office/powerpoint/2010/main" val="553448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Carrying out your audit</a:t>
            </a:r>
            <a:endParaRPr lang="en-GB" dirty="0"/>
          </a:p>
        </p:txBody>
      </p:sp>
      <p:sp>
        <p:nvSpPr>
          <p:cNvPr id="3" name="Content Placeholder 2"/>
          <p:cNvSpPr>
            <a:spLocks noGrp="1"/>
          </p:cNvSpPr>
          <p:nvPr>
            <p:ph idx="1"/>
          </p:nvPr>
        </p:nvSpPr>
        <p:spPr>
          <a:xfrm>
            <a:off x="838200" y="1576552"/>
            <a:ext cx="10515600" cy="4600411"/>
          </a:xfrm>
        </p:spPr>
        <p:txBody>
          <a:bodyPr/>
          <a:lstStyle/>
          <a:p>
            <a:r>
              <a:rPr lang="en-GB" dirty="0"/>
              <a:t>Who will undertake the audit? </a:t>
            </a:r>
          </a:p>
          <a:p>
            <a:r>
              <a:rPr lang="en-GB" dirty="0"/>
              <a:t>Training and support</a:t>
            </a:r>
          </a:p>
          <a:p>
            <a:r>
              <a:rPr lang="en-GB" dirty="0"/>
              <a:t>How long will it take? </a:t>
            </a:r>
          </a:p>
          <a:p>
            <a:r>
              <a:rPr lang="en-GB" dirty="0"/>
              <a:t>Recording your results – standard spreadsheet </a:t>
            </a:r>
          </a:p>
          <a:p>
            <a:r>
              <a:rPr lang="en-GB" dirty="0"/>
              <a:t>How will your Foundation use the results?</a:t>
            </a:r>
          </a:p>
          <a:p>
            <a:r>
              <a:rPr lang="en-GB" dirty="0"/>
              <a:t>If you are an Alliance member you should share your results with it.  They will be pooled so no identifiable information will go into the public domain.</a:t>
            </a:r>
          </a:p>
          <a:p>
            <a:endParaRPr lang="en-GB" dirty="0"/>
          </a:p>
        </p:txBody>
      </p:sp>
    </p:spTree>
    <p:extLst>
      <p:ext uri="{BB962C8B-B14F-4D97-AF65-F5344CB8AC3E}">
        <p14:creationId xmlns:p14="http://schemas.microsoft.com/office/powerpoint/2010/main" val="3494213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Sampling your portfolio (1): sample size</a:t>
            </a:r>
            <a:endParaRPr lang="en-GB" dirty="0"/>
          </a:p>
        </p:txBody>
      </p:sp>
      <p:sp>
        <p:nvSpPr>
          <p:cNvPr id="3" name="Content Placeholder 2"/>
          <p:cNvSpPr>
            <a:spLocks noGrp="1"/>
          </p:cNvSpPr>
          <p:nvPr>
            <p:ph idx="1"/>
          </p:nvPr>
        </p:nvSpPr>
        <p:spPr>
          <a:xfrm>
            <a:off x="838200" y="1576552"/>
            <a:ext cx="10515600" cy="4600411"/>
          </a:xfrm>
        </p:spPr>
        <p:txBody>
          <a:bodyPr/>
          <a:lstStyle/>
          <a:p>
            <a:r>
              <a:rPr lang="en-GB" dirty="0"/>
              <a:t>Small foundations (like Barrow Cadbury) may wish to audit their entire portfolios.  Larger ones can use a sampling approach.</a:t>
            </a:r>
          </a:p>
          <a:p>
            <a:r>
              <a:rPr lang="en-GB" dirty="0"/>
              <a:t>Identify your minimum sample size using this tool </a:t>
            </a:r>
            <a:r>
              <a:rPr lang="en-GB" dirty="0">
                <a:hlinkClick r:id="rId2"/>
              </a:rPr>
              <a:t>http://www.raosoft.com/samplesize.html</a:t>
            </a:r>
            <a:r>
              <a:rPr lang="en-GB" dirty="0"/>
              <a:t>.</a:t>
            </a:r>
          </a:p>
          <a:p>
            <a:r>
              <a:rPr lang="en-GB" dirty="0"/>
              <a:t>Use the following variables:</a:t>
            </a:r>
          </a:p>
          <a:p>
            <a:pPr lvl="1"/>
            <a:r>
              <a:rPr lang="en-GB" dirty="0"/>
              <a:t>Margin of error = 10%</a:t>
            </a:r>
          </a:p>
          <a:p>
            <a:pPr lvl="1"/>
            <a:r>
              <a:rPr lang="en-GB" dirty="0"/>
              <a:t>Confidence level = 95%</a:t>
            </a:r>
          </a:p>
          <a:p>
            <a:pPr lvl="1"/>
            <a:r>
              <a:rPr lang="en-GB" dirty="0"/>
              <a:t>Population size = Size of your grant portfolio</a:t>
            </a:r>
          </a:p>
          <a:p>
            <a:pPr lvl="1"/>
            <a:r>
              <a:rPr lang="en-GB" dirty="0"/>
              <a:t>Sample size = 50%</a:t>
            </a:r>
          </a:p>
          <a:p>
            <a:endParaRPr lang="en-GB" dirty="0"/>
          </a:p>
          <a:p>
            <a:endParaRPr lang="en-GB" dirty="0"/>
          </a:p>
        </p:txBody>
      </p:sp>
    </p:spTree>
    <p:extLst>
      <p:ext uri="{BB962C8B-B14F-4D97-AF65-F5344CB8AC3E}">
        <p14:creationId xmlns:p14="http://schemas.microsoft.com/office/powerpoint/2010/main" val="42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6203"/>
          </a:xfrm>
        </p:spPr>
        <p:txBody>
          <a:bodyPr/>
          <a:lstStyle/>
          <a:p>
            <a:r>
              <a:rPr lang="en-GB" dirty="0"/>
              <a:t>About the audit</a:t>
            </a:r>
          </a:p>
        </p:txBody>
      </p:sp>
      <p:sp>
        <p:nvSpPr>
          <p:cNvPr id="3" name="Content Placeholder 2"/>
          <p:cNvSpPr>
            <a:spLocks noGrp="1"/>
          </p:cNvSpPr>
          <p:nvPr>
            <p:ph idx="1"/>
          </p:nvPr>
        </p:nvSpPr>
        <p:spPr>
          <a:xfrm>
            <a:off x="838200" y="1481328"/>
            <a:ext cx="10515600" cy="4695635"/>
          </a:xfrm>
        </p:spPr>
        <p:txBody>
          <a:bodyPr>
            <a:normAutofit fontScale="92500" lnSpcReduction="10000"/>
          </a:bodyPr>
          <a:lstStyle/>
          <a:p>
            <a:r>
              <a:rPr lang="en-GB" dirty="0"/>
              <a:t>Developed as a tool to help foundations identify how much of their UK funding is:</a:t>
            </a:r>
          </a:p>
          <a:p>
            <a:pPr lvl="1"/>
            <a:r>
              <a:rPr lang="en-GB" dirty="0"/>
              <a:t>Going to BAME-led organisations; </a:t>
            </a:r>
          </a:p>
          <a:p>
            <a:pPr lvl="1"/>
            <a:r>
              <a:rPr lang="en-GB" dirty="0"/>
              <a:t>Contributing towards race equality outcomes.</a:t>
            </a:r>
          </a:p>
          <a:p>
            <a:r>
              <a:rPr lang="en-GB" dirty="0"/>
              <a:t>The audit gives a snapshot of current practice within a foundation. It is important to stick to the criteria and definitions set out so as to allow comparisons over time.</a:t>
            </a:r>
          </a:p>
          <a:p>
            <a:r>
              <a:rPr lang="en-GB" dirty="0"/>
              <a:t>It is intended to be easy to use and give broadly comparable analyses across different funders – but includes an element of judgement so is not strictly scientific in approach. </a:t>
            </a:r>
          </a:p>
          <a:p>
            <a:r>
              <a:rPr lang="en-GB" dirty="0"/>
              <a:t>Funders can use it for their own purposes or send it to the Funders for Race Equality Alliance to aggregate (anonymously) with others.   No funder’s individual data will be disclosed.</a:t>
            </a:r>
          </a:p>
        </p:txBody>
      </p:sp>
    </p:spTree>
    <p:extLst>
      <p:ext uri="{BB962C8B-B14F-4D97-AF65-F5344CB8AC3E}">
        <p14:creationId xmlns:p14="http://schemas.microsoft.com/office/powerpoint/2010/main" val="1327001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Sampling your portfolio (2): sample size</a:t>
            </a:r>
            <a:endParaRPr lang="en-GB" dirty="0"/>
          </a:p>
        </p:txBody>
      </p:sp>
      <p:sp>
        <p:nvSpPr>
          <p:cNvPr id="3" name="Content Placeholder 2"/>
          <p:cNvSpPr>
            <a:spLocks noGrp="1"/>
          </p:cNvSpPr>
          <p:nvPr>
            <p:ph idx="1"/>
          </p:nvPr>
        </p:nvSpPr>
        <p:spPr>
          <a:xfrm>
            <a:off x="838200" y="1576552"/>
            <a:ext cx="10515600" cy="4600411"/>
          </a:xfrm>
        </p:spPr>
        <p:txBody>
          <a:bodyPr>
            <a:normAutofit/>
          </a:bodyPr>
          <a:lstStyle/>
          <a:p>
            <a:pPr marL="0" indent="0">
              <a:buNone/>
            </a:pPr>
            <a:r>
              <a:rPr lang="en-GB" dirty="0"/>
              <a:t>To give you an idea of the numbers needed, this table indicates the proportion of grants funders of different sizes will need to audit in order to give a statistically valid result:  </a:t>
            </a:r>
          </a:p>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740004214"/>
              </p:ext>
            </p:extLst>
          </p:nvPr>
        </p:nvGraphicFramePr>
        <p:xfrm>
          <a:off x="1072893" y="3108959"/>
          <a:ext cx="9497570" cy="2493645"/>
        </p:xfrm>
        <a:graphic>
          <a:graphicData uri="http://schemas.openxmlformats.org/drawingml/2006/table">
            <a:tbl>
              <a:tblPr firstRow="1" firstCol="1" bandRow="1">
                <a:tableStyleId>{5C22544A-7EE6-4342-B048-85BDC9FD1C3A}</a:tableStyleId>
              </a:tblPr>
              <a:tblGrid>
                <a:gridCol w="4748785">
                  <a:extLst>
                    <a:ext uri="{9D8B030D-6E8A-4147-A177-3AD203B41FA5}">
                      <a16:colId xmlns:a16="http://schemas.microsoft.com/office/drawing/2014/main" val="3349797693"/>
                    </a:ext>
                  </a:extLst>
                </a:gridCol>
                <a:gridCol w="4748785">
                  <a:extLst>
                    <a:ext uri="{9D8B030D-6E8A-4147-A177-3AD203B41FA5}">
                      <a16:colId xmlns:a16="http://schemas.microsoft.com/office/drawing/2014/main" val="1062618211"/>
                    </a:ext>
                  </a:extLst>
                </a:gridCol>
              </a:tblGrid>
              <a:tr h="414528">
                <a:tc>
                  <a:txBody>
                    <a:bodyPr/>
                    <a:lstStyle/>
                    <a:p>
                      <a:pPr>
                        <a:lnSpc>
                          <a:spcPct val="107000"/>
                        </a:lnSpc>
                        <a:spcAft>
                          <a:spcPts val="0"/>
                        </a:spcAft>
                      </a:pPr>
                      <a:r>
                        <a:rPr lang="en-GB" sz="3200" dirty="0">
                          <a:effectLst/>
                        </a:rPr>
                        <a:t>Total portfolio</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dirty="0">
                          <a:effectLst/>
                        </a:rPr>
                        <a:t>Minimum sample size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5239939"/>
                  </a:ext>
                </a:extLst>
              </a:tr>
              <a:tr h="414528">
                <a:tc>
                  <a:txBody>
                    <a:bodyPr/>
                    <a:lstStyle/>
                    <a:p>
                      <a:pPr>
                        <a:lnSpc>
                          <a:spcPct val="107000"/>
                        </a:lnSpc>
                        <a:spcAft>
                          <a:spcPts val="0"/>
                        </a:spcAft>
                      </a:pPr>
                      <a:r>
                        <a:rPr lang="en-GB" sz="3200" dirty="0">
                          <a:effectLst/>
                        </a:rPr>
                        <a:t>200</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a:effectLst/>
                        </a:rPr>
                        <a:t>66</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9863001"/>
                  </a:ext>
                </a:extLst>
              </a:tr>
              <a:tr h="414528">
                <a:tc>
                  <a:txBody>
                    <a:bodyPr/>
                    <a:lstStyle/>
                    <a:p>
                      <a:pPr>
                        <a:lnSpc>
                          <a:spcPct val="107000"/>
                        </a:lnSpc>
                        <a:spcAft>
                          <a:spcPts val="0"/>
                        </a:spcAft>
                      </a:pPr>
                      <a:r>
                        <a:rPr lang="en-GB" sz="3200" dirty="0">
                          <a:effectLst/>
                        </a:rPr>
                        <a:t>500</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a:effectLst/>
                        </a:rPr>
                        <a:t>81</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9220713"/>
                  </a:ext>
                </a:extLst>
              </a:tr>
              <a:tr h="414528">
                <a:tc>
                  <a:txBody>
                    <a:bodyPr/>
                    <a:lstStyle/>
                    <a:p>
                      <a:pPr>
                        <a:lnSpc>
                          <a:spcPct val="107000"/>
                        </a:lnSpc>
                        <a:spcAft>
                          <a:spcPts val="0"/>
                        </a:spcAft>
                      </a:pPr>
                      <a:r>
                        <a:rPr lang="en-GB" sz="3200" dirty="0">
                          <a:effectLst/>
                        </a:rPr>
                        <a:t>1000</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a:effectLst/>
                        </a:rPr>
                        <a:t>88</a:t>
                      </a:r>
                      <a:endParaRPr lang="en-GB" sz="3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618029"/>
                  </a:ext>
                </a:extLst>
              </a:tr>
              <a:tr h="414528">
                <a:tc>
                  <a:txBody>
                    <a:bodyPr/>
                    <a:lstStyle/>
                    <a:p>
                      <a:pPr>
                        <a:lnSpc>
                          <a:spcPct val="107000"/>
                        </a:lnSpc>
                        <a:spcAft>
                          <a:spcPts val="0"/>
                        </a:spcAft>
                      </a:pPr>
                      <a:r>
                        <a:rPr lang="en-GB" sz="3200" dirty="0">
                          <a:effectLst/>
                        </a:rPr>
                        <a:t>5000</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3200" dirty="0">
                          <a:effectLst/>
                        </a:rPr>
                        <a:t>95</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3430271"/>
                  </a:ext>
                </a:extLst>
              </a:tr>
            </a:tbl>
          </a:graphicData>
        </a:graphic>
      </p:graphicFrame>
    </p:spTree>
    <p:extLst>
      <p:ext uri="{BB962C8B-B14F-4D97-AF65-F5344CB8AC3E}">
        <p14:creationId xmlns:p14="http://schemas.microsoft.com/office/powerpoint/2010/main" val="1518390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Sampling your portfolio (3): random selection</a:t>
            </a:r>
            <a:endParaRPr lang="en-GB" dirty="0"/>
          </a:p>
        </p:txBody>
      </p:sp>
      <p:sp>
        <p:nvSpPr>
          <p:cNvPr id="3" name="Content Placeholder 2"/>
          <p:cNvSpPr>
            <a:spLocks noGrp="1"/>
          </p:cNvSpPr>
          <p:nvPr>
            <p:ph idx="1"/>
          </p:nvPr>
        </p:nvSpPr>
        <p:spPr>
          <a:xfrm>
            <a:off x="838200" y="1576552"/>
            <a:ext cx="10515600" cy="4600411"/>
          </a:xfrm>
        </p:spPr>
        <p:txBody>
          <a:bodyPr>
            <a:normAutofit fontScale="92500" lnSpcReduction="10000"/>
          </a:bodyPr>
          <a:lstStyle/>
          <a:p>
            <a:r>
              <a:rPr lang="en-GB" dirty="0"/>
              <a:t>Unless you’re planning to audit your entire portfolio, it’s vital that you identify a </a:t>
            </a:r>
            <a:r>
              <a:rPr lang="en-GB" u="sng" dirty="0"/>
              <a:t>random sample from your entire annual portfolio</a:t>
            </a:r>
            <a:endParaRPr lang="en-GB" dirty="0"/>
          </a:p>
          <a:p>
            <a:r>
              <a:rPr lang="en-GB" dirty="0"/>
              <a:t>Foundations may wish to look at one or more programmes or elements in more depth. If you’re an Alliance member you should use your whole portfolio as its important that the Alliance can consistently track progress made.</a:t>
            </a:r>
          </a:p>
          <a:p>
            <a:r>
              <a:rPr lang="en-GB" dirty="0"/>
              <a:t>You can use a random number generator such as </a:t>
            </a:r>
            <a:r>
              <a:rPr lang="en-GB" dirty="0">
                <a:hlinkClick r:id="rId2"/>
              </a:rPr>
              <a:t>https://stattrek.com/statistics/random-number-generator.aspx#error</a:t>
            </a:r>
            <a:endParaRPr lang="en-GB" dirty="0"/>
          </a:p>
          <a:p>
            <a:r>
              <a:rPr lang="en-GB" dirty="0"/>
              <a:t>Identify some means of listing all your grants, for example export them to an excel spreadsheet.  Use the random numbers you’ve generated to select grants.</a:t>
            </a:r>
          </a:p>
          <a:p>
            <a:r>
              <a:rPr lang="en-GB" dirty="0"/>
              <a:t>Very large funders may need to use alternative mechanisms</a:t>
            </a:r>
          </a:p>
        </p:txBody>
      </p:sp>
    </p:spTree>
    <p:extLst>
      <p:ext uri="{BB962C8B-B14F-4D97-AF65-F5344CB8AC3E}">
        <p14:creationId xmlns:p14="http://schemas.microsoft.com/office/powerpoint/2010/main" val="95587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Recording your results</a:t>
            </a:r>
            <a:endParaRPr lang="en-GB" dirty="0"/>
          </a:p>
        </p:txBody>
      </p:sp>
      <p:sp>
        <p:nvSpPr>
          <p:cNvPr id="3" name="Content Placeholder 2"/>
          <p:cNvSpPr>
            <a:spLocks noGrp="1"/>
          </p:cNvSpPr>
          <p:nvPr>
            <p:ph idx="1"/>
          </p:nvPr>
        </p:nvSpPr>
        <p:spPr>
          <a:xfrm>
            <a:off x="838200" y="1576552"/>
            <a:ext cx="10515600" cy="4600411"/>
          </a:xfrm>
        </p:spPr>
        <p:txBody>
          <a:bodyPr/>
          <a:lstStyle/>
          <a:p>
            <a:r>
              <a:rPr lang="en-GB" dirty="0"/>
              <a:t>The Alliance has a pro-forma spreadsheet to record your results.</a:t>
            </a:r>
          </a:p>
          <a:p>
            <a:r>
              <a:rPr lang="en-GB" dirty="0"/>
              <a:t>Simple to analyse your own results</a:t>
            </a:r>
          </a:p>
          <a:p>
            <a:r>
              <a:rPr lang="en-GB" dirty="0"/>
              <a:t>Collation of audits for Funders for Race Equality baseline and progress monitoring</a:t>
            </a:r>
          </a:p>
          <a:p>
            <a:r>
              <a:rPr lang="en-GB" dirty="0"/>
              <a:t>Potential for adapting the audit for other protected characteristics/ additional segmentation</a:t>
            </a:r>
          </a:p>
        </p:txBody>
      </p:sp>
    </p:spTree>
    <p:extLst>
      <p:ext uri="{BB962C8B-B14F-4D97-AF65-F5344CB8AC3E}">
        <p14:creationId xmlns:p14="http://schemas.microsoft.com/office/powerpoint/2010/main" val="2812995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Template spreadsheet</a:t>
            </a:r>
            <a:endParaRPr lang="en-GB" dirty="0"/>
          </a:p>
        </p:txBody>
      </p:sp>
      <p:sp>
        <p:nvSpPr>
          <p:cNvPr id="5" name="TextBox 4">
            <a:extLst>
              <a:ext uri="{FF2B5EF4-FFF2-40B4-BE49-F238E27FC236}">
                <a16:creationId xmlns:a16="http://schemas.microsoft.com/office/drawing/2014/main" id="{E9C3E571-3F0A-150A-8AEB-984212B641AA}"/>
              </a:ext>
            </a:extLst>
          </p:cNvPr>
          <p:cNvSpPr txBox="1"/>
          <p:nvPr/>
        </p:nvSpPr>
        <p:spPr>
          <a:xfrm>
            <a:off x="838200" y="5747067"/>
            <a:ext cx="6097904" cy="369332"/>
          </a:xfrm>
          <a:prstGeom prst="rect">
            <a:avLst/>
          </a:prstGeom>
          <a:noFill/>
        </p:spPr>
        <p:txBody>
          <a:bodyPr wrap="square">
            <a:spAutoFit/>
          </a:bodyPr>
          <a:lstStyle/>
          <a:p>
            <a:r>
              <a:rPr lang="en-GB" dirty="0">
                <a:hlinkClick r:id="rId3"/>
              </a:rPr>
              <a:t>Racial justice audit template for WMFN 2305.xlsx</a:t>
            </a:r>
            <a:endParaRPr lang="en-GB" dirty="0"/>
          </a:p>
        </p:txBody>
      </p:sp>
      <p:pic>
        <p:nvPicPr>
          <p:cNvPr id="15" name="Picture 14">
            <a:extLst>
              <a:ext uri="{FF2B5EF4-FFF2-40B4-BE49-F238E27FC236}">
                <a16:creationId xmlns:a16="http://schemas.microsoft.com/office/drawing/2014/main" id="{03E4665A-5898-89E7-AA22-93F555BEB516}"/>
              </a:ext>
            </a:extLst>
          </p:cNvPr>
          <p:cNvPicPr>
            <a:picLocks noChangeAspect="1"/>
          </p:cNvPicPr>
          <p:nvPr/>
        </p:nvPicPr>
        <p:blipFill>
          <a:blip r:embed="rId4"/>
          <a:stretch>
            <a:fillRect/>
          </a:stretch>
        </p:blipFill>
        <p:spPr>
          <a:xfrm>
            <a:off x="809624" y="1451919"/>
            <a:ext cx="10536555" cy="3417261"/>
          </a:xfrm>
          <a:prstGeom prst="rect">
            <a:avLst/>
          </a:prstGeom>
        </p:spPr>
      </p:pic>
    </p:spTree>
    <p:extLst>
      <p:ext uri="{BB962C8B-B14F-4D97-AF65-F5344CB8AC3E}">
        <p14:creationId xmlns:p14="http://schemas.microsoft.com/office/powerpoint/2010/main" val="97148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6203"/>
          </a:xfrm>
        </p:spPr>
        <p:txBody>
          <a:bodyPr/>
          <a:lstStyle/>
          <a:p>
            <a:r>
              <a:rPr lang="en-GB" dirty="0"/>
              <a:t>The audit structure</a:t>
            </a:r>
          </a:p>
        </p:txBody>
      </p:sp>
      <p:sp>
        <p:nvSpPr>
          <p:cNvPr id="3" name="Content Placeholder 2"/>
          <p:cNvSpPr>
            <a:spLocks noGrp="1"/>
          </p:cNvSpPr>
          <p:nvPr>
            <p:ph idx="1"/>
          </p:nvPr>
        </p:nvSpPr>
        <p:spPr>
          <a:xfrm>
            <a:off x="838200" y="1481328"/>
            <a:ext cx="10515600" cy="4695635"/>
          </a:xfrm>
          <a:solidFill>
            <a:schemeClr val="bg1"/>
          </a:solidFill>
        </p:spPr>
        <p:txBody>
          <a:bodyPr>
            <a:normAutofit lnSpcReduction="10000"/>
          </a:bodyPr>
          <a:lstStyle/>
          <a:p>
            <a:pPr marL="0" indent="0">
              <a:buNone/>
            </a:pPr>
            <a:r>
              <a:rPr lang="en-GB" dirty="0"/>
              <a:t>The audit is structured around four questions. Each one is scored independently, i.e. any combination of the four areas is possible.  </a:t>
            </a:r>
          </a:p>
          <a:p>
            <a:pPr marL="514350" indent="-514350">
              <a:buFont typeface="+mj-lt"/>
              <a:buAutoNum type="arabicPeriod"/>
            </a:pPr>
            <a:r>
              <a:rPr lang="en-GB" dirty="0"/>
              <a:t>Is the grant going to a race equity sector organisation?</a:t>
            </a:r>
          </a:p>
          <a:p>
            <a:pPr marL="514350" indent="-514350">
              <a:buFont typeface="+mj-lt"/>
              <a:buAutoNum type="arabicPeriod"/>
            </a:pPr>
            <a:r>
              <a:rPr lang="en-GB" dirty="0"/>
              <a:t>Is the funding designed specifically to address race inequity? </a:t>
            </a:r>
          </a:p>
          <a:p>
            <a:pPr marL="514350" indent="-514350">
              <a:buFont typeface="+mj-lt"/>
              <a:buAutoNum type="arabicPeriod"/>
            </a:pPr>
            <a:r>
              <a:rPr lang="en-GB" dirty="0"/>
              <a:t>What type of work is the grant supporting? </a:t>
            </a:r>
            <a:endParaRPr lang="en-GB" sz="2400" dirty="0"/>
          </a:p>
          <a:p>
            <a:pPr marL="514350" indent="-514350">
              <a:buFont typeface="+mj-lt"/>
              <a:buAutoNum type="arabicPeriod"/>
            </a:pPr>
            <a:r>
              <a:rPr lang="en-GB" dirty="0"/>
              <a:t>If the project is intended to reduce racial inequity, is it addressing root causes, consequences or neither?</a:t>
            </a:r>
          </a:p>
          <a:p>
            <a:pPr marL="0" indent="0">
              <a:buNone/>
            </a:pPr>
            <a:r>
              <a:rPr lang="en-GB" dirty="0"/>
              <a:t>We recommend that funders audit their portfolios at least once every two years to monitor their progress.</a:t>
            </a:r>
          </a:p>
          <a:p>
            <a:pPr marL="0" indent="0">
              <a:buNone/>
            </a:pPr>
            <a:r>
              <a:rPr lang="en-GB" dirty="0"/>
              <a:t>A standardised audit spreadsheet is provided for you to record your findings.</a:t>
            </a:r>
          </a:p>
        </p:txBody>
      </p:sp>
    </p:spTree>
    <p:extLst>
      <p:ext uri="{BB962C8B-B14F-4D97-AF65-F5344CB8AC3E}">
        <p14:creationId xmlns:p14="http://schemas.microsoft.com/office/powerpoint/2010/main" val="224299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6203"/>
          </a:xfrm>
        </p:spPr>
        <p:txBody>
          <a:bodyPr>
            <a:normAutofit fontScale="90000"/>
          </a:bodyPr>
          <a:lstStyle/>
          <a:p>
            <a:r>
              <a:rPr lang="en-GB" dirty="0"/>
              <a:t>Definitions – which communities are we talking about?</a:t>
            </a:r>
          </a:p>
        </p:txBody>
      </p:sp>
      <p:sp>
        <p:nvSpPr>
          <p:cNvPr id="3" name="Content Placeholder 2"/>
          <p:cNvSpPr>
            <a:spLocks noGrp="1"/>
          </p:cNvSpPr>
          <p:nvPr>
            <p:ph idx="1"/>
          </p:nvPr>
        </p:nvSpPr>
        <p:spPr>
          <a:xfrm>
            <a:off x="838200" y="1481328"/>
            <a:ext cx="10515600" cy="4695635"/>
          </a:xfrm>
        </p:spPr>
        <p:txBody>
          <a:bodyPr>
            <a:normAutofit/>
          </a:bodyPr>
          <a:lstStyle/>
          <a:p>
            <a:r>
              <a:rPr lang="en-GB" dirty="0"/>
              <a:t>In the audit, we ask you to consider funding to all racialised groups including:</a:t>
            </a:r>
          </a:p>
          <a:p>
            <a:pPr lvl="1"/>
            <a:r>
              <a:rPr lang="en-GB" dirty="0"/>
              <a:t>people of colour;</a:t>
            </a:r>
          </a:p>
          <a:p>
            <a:pPr lvl="1"/>
            <a:r>
              <a:rPr lang="en-GB" dirty="0"/>
              <a:t>others with a long history of discrimination such as Jewish people and Gypsy/Roma/Traveller communities.</a:t>
            </a:r>
          </a:p>
          <a:p>
            <a:r>
              <a:rPr lang="en-GB" dirty="0"/>
              <a:t>You may not have complete information about an organisation or those the grant is intended to benefit but we have guidance about how to deal with these situations.</a:t>
            </a:r>
          </a:p>
          <a:p>
            <a:r>
              <a:rPr lang="en-GB" dirty="0"/>
              <a:t>We ask you to stick as closely as you can to the guidance, recognising that information may not be complete and in some cases you’ll have to use your judgement.</a:t>
            </a:r>
          </a:p>
        </p:txBody>
      </p:sp>
    </p:spTree>
    <p:extLst>
      <p:ext uri="{BB962C8B-B14F-4D97-AF65-F5344CB8AC3E}">
        <p14:creationId xmlns:p14="http://schemas.microsoft.com/office/powerpoint/2010/main" val="2010386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D00B2-589D-D315-701A-4D49894884AE}"/>
              </a:ext>
            </a:extLst>
          </p:cNvPr>
          <p:cNvSpPr>
            <a:spLocks noGrp="1"/>
          </p:cNvSpPr>
          <p:nvPr>
            <p:ph type="title"/>
          </p:nvPr>
        </p:nvSpPr>
        <p:spPr/>
        <p:txBody>
          <a:bodyPr/>
          <a:lstStyle/>
          <a:p>
            <a:r>
              <a:rPr lang="en-GB" dirty="0"/>
              <a:t>Data</a:t>
            </a:r>
          </a:p>
        </p:txBody>
      </p:sp>
      <p:sp>
        <p:nvSpPr>
          <p:cNvPr id="3" name="Content Placeholder 2">
            <a:extLst>
              <a:ext uri="{FF2B5EF4-FFF2-40B4-BE49-F238E27FC236}">
                <a16:creationId xmlns:a16="http://schemas.microsoft.com/office/drawing/2014/main" id="{C5DC2FA9-85EE-0BBE-4C6E-F3745EF19854}"/>
              </a:ext>
            </a:extLst>
          </p:cNvPr>
          <p:cNvSpPr>
            <a:spLocks noGrp="1"/>
          </p:cNvSpPr>
          <p:nvPr>
            <p:ph idx="1"/>
          </p:nvPr>
        </p:nvSpPr>
        <p:spPr/>
        <p:txBody>
          <a:bodyPr>
            <a:normAutofit/>
          </a:bodyPr>
          <a:lstStyle/>
          <a:p>
            <a:pPr marL="0" indent="0">
              <a:buNone/>
            </a:pPr>
            <a:r>
              <a:rPr lang="en-GB" dirty="0"/>
              <a:t>Be aware of the law and good practice, for example:</a:t>
            </a:r>
          </a:p>
          <a:p>
            <a:r>
              <a:rPr lang="en-GB" dirty="0"/>
              <a:t>Have you documented your lawful basis for collection storage and processing of sensitive data?</a:t>
            </a:r>
          </a:p>
          <a:p>
            <a:r>
              <a:rPr lang="en-GB" dirty="0"/>
              <a:t>Do your data policies and privacy notices refer to this basis? If not, do you need consent from grantees to record this information?</a:t>
            </a:r>
          </a:p>
          <a:p>
            <a:r>
              <a:rPr lang="en-GB" dirty="0"/>
              <a:t>If you are not collecting information directly from grant holders, would they be comfortable with the methodology you are using to decide whether or not they meet our criteria for being a race equity organisation?</a:t>
            </a:r>
          </a:p>
          <a:p>
            <a:endParaRPr lang="en-GB" dirty="0"/>
          </a:p>
        </p:txBody>
      </p:sp>
    </p:spTree>
    <p:extLst>
      <p:ext uri="{BB962C8B-B14F-4D97-AF65-F5344CB8AC3E}">
        <p14:creationId xmlns:p14="http://schemas.microsoft.com/office/powerpoint/2010/main" val="650559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audit criteria in detail</a:t>
            </a:r>
          </a:p>
        </p:txBody>
      </p:sp>
      <p:sp>
        <p:nvSpPr>
          <p:cNvPr id="3" name="Content Placeholder 2"/>
          <p:cNvSpPr>
            <a:spLocks noGrp="1"/>
          </p:cNvSpPr>
          <p:nvPr>
            <p:ph idx="1"/>
          </p:nvPr>
        </p:nvSpPr>
        <p:spPr/>
        <p:txBody>
          <a:bodyPr/>
          <a:lstStyle/>
          <a:p>
            <a:pPr marL="0" indent="0">
              <a:buNone/>
            </a:pPr>
            <a:r>
              <a:rPr lang="en-GB" dirty="0"/>
              <a:t>The following slides describe the four audit criteria and give examples.  </a:t>
            </a:r>
          </a:p>
          <a:p>
            <a:pPr marL="0" indent="0">
              <a:buNone/>
            </a:pPr>
            <a:endParaRPr lang="en-GB" dirty="0"/>
          </a:p>
          <a:p>
            <a:pPr marL="0" indent="0">
              <a:buNone/>
            </a:pPr>
            <a:r>
              <a:rPr lang="en-GB" dirty="0"/>
              <a:t>When doing the audit, remember that the four criteria test different things and are </a:t>
            </a:r>
            <a:r>
              <a:rPr lang="en-GB" u="sng" dirty="0"/>
              <a:t>independent of each other.</a:t>
            </a:r>
            <a:r>
              <a:rPr lang="en-GB" dirty="0"/>
              <a:t>   Each needs to be scored separately, without reference to any score attributed to them in earlier parts of the audit.  </a:t>
            </a:r>
          </a:p>
        </p:txBody>
      </p:sp>
    </p:spTree>
    <p:extLst>
      <p:ext uri="{BB962C8B-B14F-4D97-AF65-F5344CB8AC3E}">
        <p14:creationId xmlns:p14="http://schemas.microsoft.com/office/powerpoint/2010/main" val="334999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Criterion 1: Race equity sector organisation? </a:t>
            </a:r>
          </a:p>
        </p:txBody>
      </p:sp>
      <p:sp>
        <p:nvSpPr>
          <p:cNvPr id="3" name="Content Placeholder 2"/>
          <p:cNvSpPr>
            <a:spLocks noGrp="1"/>
          </p:cNvSpPr>
          <p:nvPr>
            <p:ph idx="1"/>
          </p:nvPr>
        </p:nvSpPr>
        <p:spPr>
          <a:xfrm>
            <a:off x="838200" y="1690688"/>
            <a:ext cx="10515600" cy="4486275"/>
          </a:xfrm>
        </p:spPr>
        <p:txBody>
          <a:bodyPr>
            <a:normAutofit lnSpcReduction="10000"/>
          </a:bodyPr>
          <a:lstStyle/>
          <a:p>
            <a:pPr marL="0" indent="0">
              <a:buNone/>
            </a:pPr>
            <a:r>
              <a:rPr lang="en-GB" dirty="0"/>
              <a:t>This criterion has two elements – both of which must be met for the organisation to be scored as a race equity sector organisation:</a:t>
            </a:r>
          </a:p>
          <a:p>
            <a:pPr marL="514350" indent="-514350">
              <a:buFont typeface="+mj-lt"/>
              <a:buAutoNum type="arabicPeriod"/>
            </a:pPr>
            <a:r>
              <a:rPr lang="en-GB" dirty="0"/>
              <a:t>Is the organisation’s </a:t>
            </a:r>
            <a:r>
              <a:rPr lang="en-GB" u="sng" dirty="0"/>
              <a:t>mission and purpose </a:t>
            </a:r>
            <a:r>
              <a:rPr lang="en-GB" dirty="0"/>
              <a:t>to benefit groups experiencing racial inequity? This will usually be apparent from the organisation’s name, governing document or, if a registered charity, its Charity Commission entry.  </a:t>
            </a:r>
          </a:p>
          <a:p>
            <a:pPr marL="514350" indent="-514350">
              <a:buFont typeface="+mj-lt"/>
              <a:buAutoNum type="arabicPeriod"/>
            </a:pPr>
            <a:r>
              <a:rPr lang="en-GB" dirty="0"/>
              <a:t>Is it run </a:t>
            </a:r>
            <a:r>
              <a:rPr lang="en-GB" u="sng" dirty="0"/>
              <a:t>by and for</a:t>
            </a:r>
            <a:r>
              <a:rPr lang="en-GB" dirty="0"/>
              <a:t> people from the racialised groups it serves?  The audit uses the 360Giving definition of 75% of the board and 50% of the senior team but you may not have this information.  The grant assessor may know if its run “by and for”, or it is usually apparent from an organisation’s website.</a:t>
            </a:r>
          </a:p>
          <a:p>
            <a:endParaRPr lang="en-GB" dirty="0"/>
          </a:p>
        </p:txBody>
      </p:sp>
    </p:spTree>
    <p:extLst>
      <p:ext uri="{BB962C8B-B14F-4D97-AF65-F5344CB8AC3E}">
        <p14:creationId xmlns:p14="http://schemas.microsoft.com/office/powerpoint/2010/main" val="3670868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1068"/>
          </a:xfrm>
        </p:spPr>
        <p:txBody>
          <a:bodyPr>
            <a:normAutofit/>
          </a:bodyPr>
          <a:lstStyle/>
          <a:p>
            <a:r>
              <a:rPr lang="en-GB" sz="4200" dirty="0"/>
              <a:t>Race equity sector organisation - examples </a:t>
            </a:r>
          </a:p>
        </p:txBody>
      </p:sp>
      <p:sp>
        <p:nvSpPr>
          <p:cNvPr id="3" name="Content Placeholder 2"/>
          <p:cNvSpPr>
            <a:spLocks noGrp="1"/>
          </p:cNvSpPr>
          <p:nvPr>
            <p:ph idx="1"/>
          </p:nvPr>
        </p:nvSpPr>
        <p:spPr>
          <a:xfrm>
            <a:off x="838200" y="1690688"/>
            <a:ext cx="10515600" cy="4648328"/>
          </a:xfrm>
        </p:spPr>
        <p:txBody>
          <a:bodyPr>
            <a:normAutofit fontScale="85000" lnSpcReduction="10000"/>
          </a:bodyPr>
          <a:lstStyle/>
          <a:p>
            <a:r>
              <a:rPr lang="en-GB" dirty="0"/>
              <a:t>Organisation A works in a diverse inner city area.  It was set up by a group of Sikh parents concerned about their children’s loss of cultural identity.  It has since expanded to provide a range of services for families and children, still mainly from the Sikh community but including some others. The Director and most of the Trustees are Sikh.  This is a </a:t>
            </a:r>
            <a:r>
              <a:rPr lang="en-GB" u="sng" dirty="0"/>
              <a:t>race equity sector</a:t>
            </a:r>
            <a:r>
              <a:rPr lang="en-GB" dirty="0"/>
              <a:t> organisation.</a:t>
            </a:r>
            <a:endParaRPr lang="en-GB" u="sng" dirty="0"/>
          </a:p>
          <a:p>
            <a:r>
              <a:rPr lang="en-GB" dirty="0"/>
              <a:t>Organisation B works in the same area. It runs a range of services, mainly in health and education, including a long-standing volunteer-run translation service for people new to the area who do not have much English.   Its Trustee group is representative of the local community but most of its Trustees are White. This is </a:t>
            </a:r>
            <a:r>
              <a:rPr lang="en-GB" u="sng" dirty="0"/>
              <a:t>not a race equity organisation</a:t>
            </a:r>
            <a:r>
              <a:rPr lang="en-GB" dirty="0"/>
              <a:t>, even though it has a long-standing specialist service for its minority users.</a:t>
            </a:r>
          </a:p>
          <a:p>
            <a:pPr marL="0" indent="0">
              <a:buNone/>
            </a:pPr>
            <a:endParaRPr lang="en-GB" dirty="0"/>
          </a:p>
          <a:p>
            <a:pPr marL="0" indent="0">
              <a:buNone/>
            </a:pPr>
            <a:r>
              <a:rPr lang="en-GB" dirty="0"/>
              <a:t>Remember, in this criterion you are looking at </a:t>
            </a:r>
            <a:r>
              <a:rPr lang="en-GB" u="sng" dirty="0"/>
              <a:t>who has control</a:t>
            </a:r>
            <a:r>
              <a:rPr lang="en-GB" dirty="0"/>
              <a:t> of the organisation and its </a:t>
            </a:r>
            <a:r>
              <a:rPr lang="en-GB" u="sng" dirty="0"/>
              <a:t>purpose</a:t>
            </a:r>
            <a:r>
              <a:rPr lang="en-GB" dirty="0"/>
              <a:t>, not </a:t>
            </a:r>
            <a:r>
              <a:rPr lang="en-GB" u="sng" dirty="0"/>
              <a:t>what it does</a:t>
            </a:r>
            <a:r>
              <a:rPr lang="en-GB" dirty="0"/>
              <a:t> (that comes next).</a:t>
            </a:r>
          </a:p>
        </p:txBody>
      </p:sp>
    </p:spTree>
    <p:extLst>
      <p:ext uri="{BB962C8B-B14F-4D97-AF65-F5344CB8AC3E}">
        <p14:creationId xmlns:p14="http://schemas.microsoft.com/office/powerpoint/2010/main" val="277066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9537"/>
          </a:xfrm>
        </p:spPr>
        <p:txBody>
          <a:bodyPr>
            <a:normAutofit/>
          </a:bodyPr>
          <a:lstStyle/>
          <a:p>
            <a:r>
              <a:rPr lang="en-GB" dirty="0"/>
              <a:t>Criterion 2: race equity project? </a:t>
            </a:r>
          </a:p>
        </p:txBody>
      </p:sp>
      <p:sp>
        <p:nvSpPr>
          <p:cNvPr id="3" name="Content Placeholder 2"/>
          <p:cNvSpPr>
            <a:spLocks noGrp="1"/>
          </p:cNvSpPr>
          <p:nvPr>
            <p:ph idx="1"/>
          </p:nvPr>
        </p:nvSpPr>
        <p:spPr>
          <a:xfrm>
            <a:off x="838200" y="1434661"/>
            <a:ext cx="10515600" cy="4916711"/>
          </a:xfrm>
        </p:spPr>
        <p:txBody>
          <a:bodyPr>
            <a:normAutofit fontScale="85000" lnSpcReduction="20000"/>
          </a:bodyPr>
          <a:lstStyle/>
          <a:p>
            <a:pPr marL="0" indent="0">
              <a:buNone/>
            </a:pPr>
            <a:r>
              <a:rPr lang="en-GB" dirty="0"/>
              <a:t>Here we are distinguishing work that is </a:t>
            </a:r>
            <a:r>
              <a:rPr lang="en-GB" u="sng" dirty="0"/>
              <a:t>specifically designed to benefit </a:t>
            </a:r>
            <a:r>
              <a:rPr lang="en-GB" dirty="0"/>
              <a:t>racialised from more general approaches. The are two possible responses to this criterion: yes” and “no/unknown”.</a:t>
            </a:r>
          </a:p>
          <a:p>
            <a:r>
              <a:rPr lang="en-GB" dirty="0"/>
              <a:t>Score “yes” if the work being funded is </a:t>
            </a:r>
            <a:r>
              <a:rPr lang="en-GB" u="sng" dirty="0"/>
              <a:t>clearly targeted at</a:t>
            </a:r>
            <a:r>
              <a:rPr lang="en-GB" dirty="0"/>
              <a:t> and </a:t>
            </a:r>
            <a:r>
              <a:rPr lang="en-GB" u="sng" dirty="0"/>
              <a:t>designed to benefit</a:t>
            </a:r>
            <a:r>
              <a:rPr lang="en-GB" dirty="0"/>
              <a:t> racialised groups.</a:t>
            </a:r>
          </a:p>
          <a:p>
            <a:r>
              <a:rPr lang="en-GB" dirty="0"/>
              <a:t>Score projects as “No/unknown” if any of the following apply:</a:t>
            </a:r>
          </a:p>
          <a:p>
            <a:pPr lvl="1"/>
            <a:r>
              <a:rPr lang="en-GB" dirty="0"/>
              <a:t>A very small number of/no racialised people will benefit;</a:t>
            </a:r>
          </a:p>
          <a:p>
            <a:pPr lvl="1"/>
            <a:r>
              <a:rPr lang="en-GB" dirty="0"/>
              <a:t>It isn’t clear if racialised groups will benefit (for example if you don’t have any information about the racial identity of the beneficiary group).</a:t>
            </a:r>
          </a:p>
          <a:p>
            <a:pPr lvl="1"/>
            <a:r>
              <a:rPr lang="en-GB" dirty="0"/>
              <a:t>If the project will benefit racialised groups among others, but the work is not specifically designed to target them.</a:t>
            </a:r>
          </a:p>
          <a:p>
            <a:pPr marL="457200" lvl="1" indent="0">
              <a:buNone/>
            </a:pPr>
            <a:endParaRPr lang="en-GB" dirty="0"/>
          </a:p>
          <a:p>
            <a:pPr marL="0" indent="0">
              <a:buNone/>
            </a:pPr>
            <a:r>
              <a:rPr lang="en-GB" dirty="0"/>
              <a:t>Note that some race equity sector organisations provide projects that benefit the wider population, while some mainstream organisations run specialist targeted projects. In this criterion you are evaluating the </a:t>
            </a:r>
            <a:r>
              <a:rPr lang="en-GB" u="sng" dirty="0"/>
              <a:t>aims of the work being funded </a:t>
            </a:r>
            <a:r>
              <a:rPr lang="en-GB" dirty="0"/>
              <a:t>in this element of the audit, not the </a:t>
            </a:r>
            <a:r>
              <a:rPr lang="en-GB" u="sng" dirty="0"/>
              <a:t>aims and leadership of the organisation</a:t>
            </a:r>
            <a:r>
              <a:rPr lang="en-GB" dirty="0"/>
              <a:t>.</a:t>
            </a:r>
          </a:p>
          <a:p>
            <a:pPr marL="0" indent="0">
              <a:buNone/>
            </a:pPr>
            <a:endParaRPr lang="en-GB" dirty="0"/>
          </a:p>
        </p:txBody>
      </p:sp>
    </p:spTree>
    <p:extLst>
      <p:ext uri="{BB962C8B-B14F-4D97-AF65-F5344CB8AC3E}">
        <p14:creationId xmlns:p14="http://schemas.microsoft.com/office/powerpoint/2010/main" val="1171821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6e02bf0-a99a-49cd-88d9-545c3dcad1c1">
      <Terms xmlns="http://schemas.microsoft.com/office/infopath/2007/PartnerControls"/>
    </lcf76f155ced4ddcb4097134ff3c332f>
    <TaxCatchAll xmlns="5bbe5144-f009-4d0a-96e3-ae3a0defbc7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079227AC64D14BA8836708FBB0A907" ma:contentTypeVersion="13" ma:contentTypeDescription="Create a new document." ma:contentTypeScope="" ma:versionID="5fc9dcf8f8954af7b8a58d534b269c34">
  <xsd:schema xmlns:xsd="http://www.w3.org/2001/XMLSchema" xmlns:xs="http://www.w3.org/2001/XMLSchema" xmlns:p="http://schemas.microsoft.com/office/2006/metadata/properties" xmlns:ns2="46e02bf0-a99a-49cd-88d9-545c3dcad1c1" xmlns:ns3="5bbe5144-f009-4d0a-96e3-ae3a0defbc7f" targetNamespace="http://schemas.microsoft.com/office/2006/metadata/properties" ma:root="true" ma:fieldsID="ef18bb09bc66100a5a06de9c2dc77f1e" ns2:_="" ns3:_="">
    <xsd:import namespace="46e02bf0-a99a-49cd-88d9-545c3dcad1c1"/>
    <xsd:import namespace="5bbe5144-f009-4d0a-96e3-ae3a0defbc7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e02bf0-a99a-49cd-88d9-545c3dcad1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6c6e931-9afd-4aeb-ab06-6234655f8c5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be5144-f009-4d0a-96e3-ae3a0defbc7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276b595-8af2-4581-914c-8e8cb46b5534}" ma:internalName="TaxCatchAll" ma:showField="CatchAllData" ma:web="5bbe5144-f009-4d0a-96e3-ae3a0defbc7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B74C7F-B23A-4F1B-9995-32D2A9644169}">
  <ds:schemaRefs>
    <ds:schemaRef ds:uri="http://schemas.microsoft.com/office/2006/metadata/properties"/>
    <ds:schemaRef ds:uri="http://schemas.microsoft.com/office/infopath/2007/PartnerControls"/>
    <ds:schemaRef ds:uri="46e02bf0-a99a-49cd-88d9-545c3dcad1c1"/>
    <ds:schemaRef ds:uri="5bbe5144-f009-4d0a-96e3-ae3a0defbc7f"/>
  </ds:schemaRefs>
</ds:datastoreItem>
</file>

<file path=customXml/itemProps2.xml><?xml version="1.0" encoding="utf-8"?>
<ds:datastoreItem xmlns:ds="http://schemas.openxmlformats.org/officeDocument/2006/customXml" ds:itemID="{8AB04A15-EC0C-4456-87DD-2656D142BE8B}">
  <ds:schemaRefs>
    <ds:schemaRef ds:uri="http://schemas.microsoft.com/sharepoint/v3/contenttype/forms"/>
  </ds:schemaRefs>
</ds:datastoreItem>
</file>

<file path=customXml/itemProps3.xml><?xml version="1.0" encoding="utf-8"?>
<ds:datastoreItem xmlns:ds="http://schemas.openxmlformats.org/officeDocument/2006/customXml" ds:itemID="{B9F791C5-9CE5-41F4-BB12-163031E8F8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e02bf0-a99a-49cd-88d9-545c3dcad1c1"/>
    <ds:schemaRef ds:uri="5bbe5144-f009-4d0a-96e3-ae3a0defbc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3815</TotalTime>
  <Words>3238</Words>
  <Application>Microsoft Office PowerPoint</Application>
  <PresentationFormat>Widescreen</PresentationFormat>
  <Paragraphs>172</Paragraphs>
  <Slides>23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Introducing the Funders for Race Equality audit tool</vt:lpstr>
      <vt:lpstr>About the audit</vt:lpstr>
      <vt:lpstr>The audit structure</vt:lpstr>
      <vt:lpstr>Definitions – which communities are we talking about?</vt:lpstr>
      <vt:lpstr>Data</vt:lpstr>
      <vt:lpstr>The audit criteria in detail</vt:lpstr>
      <vt:lpstr>Criterion 1: Race equity sector organisation? </vt:lpstr>
      <vt:lpstr>Race equity sector organisation - examples </vt:lpstr>
      <vt:lpstr>Criterion 2: race equity project? </vt:lpstr>
      <vt:lpstr>Race equity projects - examples </vt:lpstr>
      <vt:lpstr>Criterion 3: the purpose of the grant (1)</vt:lpstr>
      <vt:lpstr>Criterion 3: the purpose of the grant (2)</vt:lpstr>
      <vt:lpstr>Criterion 3: the purpose of the grant (3)</vt:lpstr>
      <vt:lpstr>Criterion 4: Root causes, symptoms or neither?</vt:lpstr>
      <vt:lpstr>Special cases (1): mixed grants</vt:lpstr>
      <vt:lpstr>If you can’t decide…</vt:lpstr>
      <vt:lpstr>Special cases (2): partnership grants</vt:lpstr>
      <vt:lpstr>Carrying out your audit</vt:lpstr>
      <vt:lpstr>Sampling your portfolio (1): sample size</vt:lpstr>
      <vt:lpstr>Sampling your portfolio (2): sample size</vt:lpstr>
      <vt:lpstr>Sampling your portfolio (3): random selection</vt:lpstr>
      <vt:lpstr>Recording your results</vt:lpstr>
      <vt:lpstr>Template spreadsheet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Pippard</dc:creator>
  <cp:lastModifiedBy>Debbie Pippard</cp:lastModifiedBy>
  <cp:revision>81</cp:revision>
  <cp:lastPrinted>2020-03-06T17:01:36Z</cp:lastPrinted>
  <dcterms:created xsi:type="dcterms:W3CDTF">2019-11-05T09:17:57Z</dcterms:created>
  <dcterms:modified xsi:type="dcterms:W3CDTF">2023-05-17T11:15:17Z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0x010100F2079227AC64D14BA8836708FBB0A907</vt:lpwstr>
  </property>
  <property fmtid="{D5CDD505-2E9C-101B-9397-08002B2CF9AE}" pid="3" name="Order">
    <vt:r8>5401200</vt:r8>
  </property>
  <property fmtid="{D5CDD505-2E9C-101B-9397-08002B2CF9AE}" pid="4" name="MediaServiceImageTags">
    <vt:lpwstr/>
  </property>
</Properties>
</file>