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0"/>
  </p:notesMasterIdLst>
  <p:sldIdLst>
    <p:sldId id="257" r:id="rId3"/>
    <p:sldId id="2550" r:id="rId4"/>
    <p:sldId id="2552" r:id="rId5"/>
    <p:sldId id="2551" r:id="rId6"/>
    <p:sldId id="2553" r:id="rId7"/>
    <p:sldId id="2554" r:id="rId8"/>
    <p:sldId id="255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FBF04-9038-49F4-BC0B-34EA93EDD25E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C99B3-80CF-4AA4-A5C2-EB6872A6F5B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99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72DC57-4E42-4582-8EC1-5D69D6F468F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56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72DC57-4E42-4582-8EC1-5D69D6F468F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50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72DC57-4E42-4582-8EC1-5D69D6F468F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91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72DC57-4E42-4582-8EC1-5D69D6F468F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490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72DC57-4E42-4582-8EC1-5D69D6F468F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456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72DC57-4E42-4582-8EC1-5D69D6F468F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78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6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38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03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59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9260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395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35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9C4CE-0EA5-5C60-32BB-0FE4FAF1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D3184-7FC5-C30A-9070-92D20B3E5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20908-8DC1-D812-BB5F-3BB83251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2961C-11C9-D420-7969-B91A8200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CCCD5-5743-C313-0333-3E1D0D11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748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54591-3E5B-120B-64CC-C10C7438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378EF-70EC-91EF-1353-79B9C776A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4D53-7719-97B4-5899-307CAA81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987F1-3572-AA90-2F33-41CFE0C3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84D78-1E0B-7764-DC0B-AB4B5855B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054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2BC0-BC35-43FA-83B6-05D09EDEF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D4AC1-F673-FBA2-40EF-4AC2C10D5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D0251-DBAC-9DCF-EA53-A99A069F9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9A668-2451-9A9F-13B0-3FAD62F5E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816C8-A28D-2AF1-7B94-FFC497DE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12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365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7A1C-509F-A1C4-5C76-242631F2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C77DA-9950-8D7D-0078-1C31C41D1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F472D-B6FA-E06B-FA97-9D8044519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37586-69AF-DD7A-63E4-3E2A4A40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D96EA-C4D6-EC74-6D0B-38E304EE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7D8DE-D10B-24FD-B16B-82F8F197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031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A95DB-CA48-DF3A-B2F1-79CD3ACE3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4E0A5-E520-55B8-BDC3-1B1C6DC54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B4123-1F7C-6638-4919-A952E92D9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E65B38-7271-BD70-2520-C618E4B71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DFEB4-3D20-AF72-54D6-2F94C33A1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2B3D4A-2C07-2313-079B-B7BA2664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ABAAEA-D151-D23D-5214-E53F551B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8E88DA-5FE8-8911-3526-AD18E697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889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69E1-F0B8-68F9-38AF-7708FBC1E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BA6DBE-0C19-5B48-A623-B929FF59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27DB0-A9F2-BBBA-7E82-B0EAEF39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47CF08-C0D9-58FD-4922-53846B3F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520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2269-1283-394C-E740-A33CE03C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412DF6-14CE-8293-C75E-AACB1273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F8482-5592-6BA1-861D-D23828D5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676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9502-6A7D-9E0E-89D0-CDB05898C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8C770-1A62-9D94-5CF8-2287674DA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4E3FD-3844-6756-2966-946C62F3E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C68C2-7C95-7D42-670C-3F5742BE4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10D18-D8C0-9BDF-945D-5F9DFACA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95508-FDD0-1D1C-D9CC-63E4AB2C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45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2A3D-07AD-0CD3-69F2-3E4D97D01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CBC90B-F21E-8A79-7ED3-CE5E60FF7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88043-DC8F-B19D-74D2-D34C521CA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E6BB2-A041-F244-D45B-9DF0957D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917DA-36AB-AF45-0D7F-2EBE84FA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B309E-F390-4D4D-7DB0-7CE074FC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764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D672-D3CE-4984-660E-AB110C4D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FE4B3-9893-A9F2-4E88-4CFC00F0E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3232B-749E-6D00-35E4-C1690647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BEFAB-B2B3-BBBB-FDB6-55B0DF8EC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35E7F-E223-A848-453A-8B6C1617E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57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D03B8-D9E5-CD25-2B84-31348F5F3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A3301-657E-686D-9731-FC3B20AC7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8AE9F-AE71-142D-7164-13595362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224AA-140E-E9E4-0977-929B48A1F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0E07A-DC85-1C4B-6C7B-463577C0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49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41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09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00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99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61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21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03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6DB6E-F567-43D8-8EB2-7AE030D14A9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39A89C-98E1-43C9-956C-B362CD162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40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F22D8-4227-62B5-AAF6-4A29EBE83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F4CE5-141B-F855-2DBE-35E44481A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D9CCA-D8D8-0CC2-F446-66F4D3FF0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6BD44-95DB-4D3B-B367-27306196C54F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EB094-605C-2C82-E370-D4F49122E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FBE1B-CE4D-8941-5E7D-257CD382C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0A9D8-7D1C-4523-A54C-81C513FDD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83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vsc.org/birminghams-city-council-section-114-notic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birmingham.gov.uk/info/50306/commissioners_intervention_and_improvement/2757/frequently_asked_questions_faqs_about_section_114" TargetMode="External"/><Relationship Id="rId4" Type="http://schemas.openxmlformats.org/officeDocument/2006/relationships/hyperlink" Target="https://www.bvsc.org/news/joint-statement-from-birmingham-city-partnership-boar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birminghambeheard.org.uk/economy/bccbudgetconsultation2024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savebirmingham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bvsc.org/birminghams-city-council-section-114-notice" TargetMode="External"/><Relationship Id="rId5" Type="http://schemas.openxmlformats.org/officeDocument/2006/relationships/hyperlink" Target="https://www.bvsc.org/Event/birmingham-city-council-section-114-voluntary-community-faith-social-enterprise-vcfse-sector-briefing-meeting" TargetMode="External"/><Relationship Id="rId4" Type="http://schemas.openxmlformats.org/officeDocument/2006/relationships/hyperlink" Target="https://www.bvsc.org/news/bvsc-statement-on-birmingham-city-councils-section-114-notic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bvsc.org/birminghams-city-council-section-114-notice" TargetMode="External"/><Relationship Id="rId4" Type="http://schemas.openxmlformats.org/officeDocument/2006/relationships/hyperlink" Target="mailto:ianh@bvs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74BC-819D-870E-3B09-FD4DED38B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701" y="3640479"/>
            <a:ext cx="9753301" cy="1919837"/>
          </a:xfrm>
        </p:spPr>
        <p:txBody>
          <a:bodyPr/>
          <a:lstStyle/>
          <a:p>
            <a:pPr algn="ctr"/>
            <a:r>
              <a:rPr lang="en-GB" sz="3200" b="1" dirty="0"/>
              <a:t>West Midlands Funders Network -  </a:t>
            </a:r>
            <a:br>
              <a:rPr lang="en-GB" sz="3200" b="1" dirty="0"/>
            </a:br>
            <a:r>
              <a:rPr lang="en-GB" sz="3200" b="1" dirty="0"/>
              <a:t>Members Roundtable Exchange </a:t>
            </a:r>
            <a:br>
              <a:rPr lang="en-GB" sz="4400" b="1" dirty="0"/>
            </a:br>
            <a:r>
              <a:rPr lang="en-GB" sz="3200" b="1" dirty="0">
                <a:solidFill>
                  <a:schemeClr val="tx1"/>
                </a:solidFill>
              </a:rPr>
              <a:t>Birmingham City Council Section114 – 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Impact on Birmingham’s 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Voluntary, Community, Faith &amp; 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Social Enterprise Sector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/>
              <a:t>Monday 23 January 2024</a:t>
            </a:r>
            <a:br>
              <a:rPr lang="en-GB" sz="3200" b="1" dirty="0"/>
            </a:br>
            <a:r>
              <a:rPr lang="en-GB" sz="3200" b="1" dirty="0">
                <a:solidFill>
                  <a:schemeClr val="tx1"/>
                </a:solidFill>
              </a:rPr>
              <a:t>Ian Henshaw, 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Head of Strategic Funding &amp; Sector Development,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BVSC</a:t>
            </a:r>
            <a:endParaRPr lang="en-GB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555B17-7FE9-7FF8-E753-724654C59B1C}"/>
              </a:ext>
            </a:extLst>
          </p:cNvPr>
          <p:cNvSpPr txBox="1"/>
          <p:nvPr/>
        </p:nvSpPr>
        <p:spPr>
          <a:xfrm>
            <a:off x="591701" y="5329484"/>
            <a:ext cx="9472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/>
              </a:rPr>
              <a:t>www.bvsc.org/birminghams-city-council-section-114-notice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E1D437-7D1C-762D-EC85-827123A24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33" y="5791149"/>
            <a:ext cx="3177431" cy="100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49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044B32-D71F-41AF-9344-6D2EB1AB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744" y="-107069"/>
            <a:ext cx="4563502" cy="726544"/>
          </a:xfrm>
        </p:spPr>
        <p:txBody>
          <a:bodyPr>
            <a:normAutofit fontScale="90000"/>
          </a:bodyPr>
          <a:lstStyle/>
          <a:p>
            <a:br>
              <a:rPr lang="en-GB" b="0" i="0" dirty="0">
                <a:solidFill>
                  <a:srgbClr val="292B2C"/>
                </a:solidFill>
                <a:effectLst/>
                <a:latin typeface="fira sans"/>
              </a:rPr>
            </a:b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323B4-6535-4F62-864C-549B1F502437}"/>
              </a:ext>
            </a:extLst>
          </p:cNvPr>
          <p:cNvSpPr txBox="1"/>
          <p:nvPr/>
        </p:nvSpPr>
        <p:spPr>
          <a:xfrm>
            <a:off x="4437882" y="365125"/>
            <a:ext cx="77896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6DB33F"/>
                </a:solidFill>
                <a:effectLst/>
                <a:uLnTx/>
                <a:uFillTx/>
                <a:latin typeface="fira sans" panose="020B0503050000020004" pitchFamily="34" charset="0"/>
                <a:ea typeface="+mn-ea"/>
                <a:cs typeface="+mn-cs"/>
              </a:rPr>
              <a:t>Background (1)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8793BC-0608-46E0-BFD1-6DA7E034A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20" y="256203"/>
            <a:ext cx="3177431" cy="10096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E3A735-2003-9653-774F-4C1EA0C8B5DD}"/>
              </a:ext>
            </a:extLst>
          </p:cNvPr>
          <p:cNvSpPr txBox="1"/>
          <p:nvPr/>
        </p:nvSpPr>
        <p:spPr>
          <a:xfrm>
            <a:off x="0" y="1612429"/>
            <a:ext cx="12192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 September 2023 – Birmingham City Council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(BCC) issued Section 114 Notice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BCC cannot balance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2024/2025 budget. Councils required by law to issue S. 114 Notice when can’t finance budget.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Bans all spending apart from essential spend, protecting: vulnerable people, statutory services, pre-existing commitments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Birmingham has diverse 1.1m population. BCC need to find 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savings of £300m over next 2 years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0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Council Tax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set in the Annual Budget, to be finalised.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Not clear yet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how/whether this will rise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 September 2023 – BCC Cabinet Members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Partner Letter advised to contact Lead Commissioner/ Portfolio Holder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i="0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57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044B32-D71F-41AF-9344-6D2EB1AB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744" y="-107069"/>
            <a:ext cx="4563502" cy="726544"/>
          </a:xfrm>
        </p:spPr>
        <p:txBody>
          <a:bodyPr>
            <a:normAutofit fontScale="90000"/>
          </a:bodyPr>
          <a:lstStyle/>
          <a:p>
            <a:br>
              <a:rPr lang="en-GB" b="0" i="0" dirty="0">
                <a:solidFill>
                  <a:srgbClr val="292B2C"/>
                </a:solidFill>
                <a:effectLst/>
                <a:latin typeface="fira sans"/>
              </a:rPr>
            </a:b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323B4-6535-4F62-864C-549B1F502437}"/>
              </a:ext>
            </a:extLst>
          </p:cNvPr>
          <p:cNvSpPr txBox="1"/>
          <p:nvPr/>
        </p:nvSpPr>
        <p:spPr>
          <a:xfrm>
            <a:off x="4437882" y="365125"/>
            <a:ext cx="77896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6DB33F"/>
                </a:solidFill>
                <a:effectLst/>
                <a:uLnTx/>
                <a:uFillTx/>
                <a:latin typeface="fira sans" panose="020B0503050000020004" pitchFamily="34" charset="0"/>
                <a:ea typeface="+mn-ea"/>
                <a:cs typeface="+mn-cs"/>
              </a:rPr>
              <a:t>Background (2)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8793BC-0608-46E0-BFD1-6DA7E034A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20" y="256203"/>
            <a:ext cx="3177431" cy="10096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E3A735-2003-9653-774F-4C1EA0C8B5DD}"/>
              </a:ext>
            </a:extLst>
          </p:cNvPr>
          <p:cNvSpPr txBox="1"/>
          <p:nvPr/>
        </p:nvSpPr>
        <p:spPr>
          <a:xfrm>
            <a:off x="0" y="1265854"/>
            <a:ext cx="1219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19 September 2023 –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DLUHC Secretary of State announced proposals. Political advisors and Commissioners appointed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(Started 9 October). Responsible for governance, scrutiny of strategic decision making, finance and senior appointments. Max Caller CBE appointed as Lead Commissioner.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Local inquiry to investigate the causes of the issues set up.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25 September 2023 &amp; 12 October 2023 – 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BCC held Extraordinary General Meetings to discuss and vote on S114.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Financial recovery plan endorsed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 Councillors voted 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to receive a further report and emergency budget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 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A second s114 notice 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was triggered by a s5 report (21 September) as 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BCC had not been able to agree on a new process for job evaluations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0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17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October-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Birmingham City Partnership Board statement reaffirmed its commitment to work together for the future of Birmingham: </a:t>
            </a:r>
            <a:r>
              <a:rPr lang="en-GB" sz="20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https://www.bvsc.org/news/joint-statement-from-birmingham-city-partnership-board</a:t>
            </a: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0" lang="en-GB" sz="2000" b="1" i="0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Further info on 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Council FAQs: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lang="en-GB" sz="20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https://www.birmingham.gov.uk/info/50306/commissioners_intervention_and_improvement/2757/frequently_asked_questions_faqs_about_section_114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GB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i="0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94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044B32-D71F-41AF-9344-6D2EB1AB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744" y="-107069"/>
            <a:ext cx="4563502" cy="726544"/>
          </a:xfrm>
        </p:spPr>
        <p:txBody>
          <a:bodyPr>
            <a:normAutofit fontScale="90000"/>
          </a:bodyPr>
          <a:lstStyle/>
          <a:p>
            <a:br>
              <a:rPr lang="en-GB" b="0" i="0" dirty="0">
                <a:solidFill>
                  <a:srgbClr val="292B2C"/>
                </a:solidFill>
                <a:effectLst/>
                <a:latin typeface="fira sans"/>
              </a:rPr>
            </a:b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323B4-6535-4F62-864C-549B1F502437}"/>
              </a:ext>
            </a:extLst>
          </p:cNvPr>
          <p:cNvSpPr txBox="1"/>
          <p:nvPr/>
        </p:nvSpPr>
        <p:spPr>
          <a:xfrm>
            <a:off x="4437882" y="365125"/>
            <a:ext cx="77896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6DB33F"/>
                </a:solidFill>
                <a:latin typeface="fira sans" panose="020B0503050000020004" pitchFamily="34" charset="0"/>
              </a:rPr>
              <a:t>Non-Statutory Budget Consultation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6DB33F"/>
              </a:solidFill>
              <a:effectLst/>
              <a:uLnTx/>
              <a:uFillTx/>
              <a:latin typeface="fira sans" panose="020B0503050000020004" pitchFamily="34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8793BC-0608-46E0-BFD1-6DA7E034A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20" y="256203"/>
            <a:ext cx="3177431" cy="10096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E3A735-2003-9653-774F-4C1EA0C8B5DD}"/>
              </a:ext>
            </a:extLst>
          </p:cNvPr>
          <p:cNvSpPr txBox="1"/>
          <p:nvPr/>
        </p:nvSpPr>
        <p:spPr>
          <a:xfrm>
            <a:off x="0" y="1422094"/>
            <a:ext cx="12192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13 December 2023 –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BCC issued Non-Statutory Budget Consultation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(Closed 17 January 2024):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0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https://www.birminghambeheard.org.uk/economy/bccbudgetconsultation2024/</a:t>
            </a:r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en-GB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Consultation asked for views on: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Prioritisation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of different BCC Services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Whether services should be prioritised to: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benefit the majority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 those with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greatest need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; meet the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needs of today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 over the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long-term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How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high priority services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should be delivered in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future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Organisational &amp; Individual Background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 consultee (including on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protected characteristics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GB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i="0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21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044B32-D71F-41AF-9344-6D2EB1AB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744" y="-107069"/>
            <a:ext cx="4563502" cy="726544"/>
          </a:xfrm>
        </p:spPr>
        <p:txBody>
          <a:bodyPr>
            <a:normAutofit fontScale="90000"/>
          </a:bodyPr>
          <a:lstStyle/>
          <a:p>
            <a:br>
              <a:rPr lang="en-GB" b="0" i="0" dirty="0">
                <a:solidFill>
                  <a:srgbClr val="292B2C"/>
                </a:solidFill>
                <a:effectLst/>
                <a:latin typeface="fira sans"/>
              </a:rPr>
            </a:b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323B4-6535-4F62-864C-549B1F502437}"/>
              </a:ext>
            </a:extLst>
          </p:cNvPr>
          <p:cNvSpPr txBox="1"/>
          <p:nvPr/>
        </p:nvSpPr>
        <p:spPr>
          <a:xfrm>
            <a:off x="4437882" y="365125"/>
            <a:ext cx="77896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6DB33F"/>
                </a:solidFill>
                <a:latin typeface="fira sans" panose="020B0503050000020004" pitchFamily="34" charset="0"/>
              </a:rPr>
              <a:t>VCFSE Impact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6DB33F"/>
              </a:solidFill>
              <a:effectLst/>
              <a:uLnTx/>
              <a:uFillTx/>
              <a:latin typeface="fira sans" panose="020B0503050000020004" pitchFamily="34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8793BC-0608-46E0-BFD1-6DA7E034A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20" y="256203"/>
            <a:ext cx="3177431" cy="10096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E3A735-2003-9653-774F-4C1EA0C8B5DD}"/>
              </a:ext>
            </a:extLst>
          </p:cNvPr>
          <p:cNvSpPr txBox="1"/>
          <p:nvPr/>
        </p:nvSpPr>
        <p:spPr>
          <a:xfrm>
            <a:off x="0" y="1422094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BVSC is monitoring the situation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 regards to the effect this will have on the VCFSE  sector in Birmingham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Grants &amp; Funding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All existing grant agreements and contracts to be honoured. Funding given to the Council to distribute by other bodies and ring-fenced grants expected to be unaffected. Future grant agreements to be reviewed using essential spend criteria. Those with specific concerns advised to contact their relevant Council commissioner.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Services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BCC services to be reviewed further to consultation with changes to particularly non-statutory services. Potential greater demand on VCFSE sector to meet service user needs, dependant on decisions.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Community Assets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Save Birmingham Campaign protecting community spaces and services and supporting community ownership / management/ support of these: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https://savebirmingham.org/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0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Equality, Diversity &amp; Inclusion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Concerns expressed by some of potential EDI impacts (e.g. Race, Faith)</a:t>
            </a:r>
          </a:p>
        </p:txBody>
      </p:sp>
    </p:spTree>
    <p:extLst>
      <p:ext uri="{BB962C8B-B14F-4D97-AF65-F5344CB8AC3E}">
        <p14:creationId xmlns:p14="http://schemas.microsoft.com/office/powerpoint/2010/main" val="124625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044B32-D71F-41AF-9344-6D2EB1AB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744" y="-107069"/>
            <a:ext cx="4563502" cy="726544"/>
          </a:xfrm>
        </p:spPr>
        <p:txBody>
          <a:bodyPr>
            <a:normAutofit fontScale="90000"/>
          </a:bodyPr>
          <a:lstStyle/>
          <a:p>
            <a:br>
              <a:rPr lang="en-GB" b="0" i="0" dirty="0">
                <a:solidFill>
                  <a:srgbClr val="292B2C"/>
                </a:solidFill>
                <a:effectLst/>
                <a:latin typeface="fira sans"/>
              </a:rPr>
            </a:b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323B4-6535-4F62-864C-549B1F502437}"/>
              </a:ext>
            </a:extLst>
          </p:cNvPr>
          <p:cNvSpPr txBox="1"/>
          <p:nvPr/>
        </p:nvSpPr>
        <p:spPr>
          <a:xfrm>
            <a:off x="4437882" y="365125"/>
            <a:ext cx="77896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6DB33F"/>
                </a:solidFill>
                <a:latin typeface="fira sans" panose="020B0503050000020004" pitchFamily="34" charset="0"/>
              </a:rPr>
              <a:t>BVSC Support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6DB33F"/>
              </a:solidFill>
              <a:effectLst/>
              <a:uLnTx/>
              <a:uFillTx/>
              <a:latin typeface="fira sans" panose="020B0503050000020004" pitchFamily="34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8793BC-0608-46E0-BFD1-6DA7E034A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20" y="256203"/>
            <a:ext cx="3177431" cy="10096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E3A735-2003-9653-774F-4C1EA0C8B5DD}"/>
              </a:ext>
            </a:extLst>
          </p:cNvPr>
          <p:cNvSpPr txBox="1"/>
          <p:nvPr/>
        </p:nvSpPr>
        <p:spPr>
          <a:xfrm>
            <a:off x="0" y="1422094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CEO Brian Carr issued a statement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 6 September: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https://www.bvsc.org/news/bvsc-statement-on-birmingham-city-councils-section-114-notice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Senior VCFSE Leaders Forum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 Discuss Section 114 held online on 11 October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Ongoing liaison with BCC and with partners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through Birmingham City Partnership Board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Asks for City Partners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Cost of Living Week on 6 November to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involve the Sector in future plans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Promoted the non-statutory budget consultation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through networks and in our e-bulletin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BVSC CEO attending BCC Corporate Leadership Team Meeting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 17 January to speak to paper setting out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protocol for BVSC/ VCFSE partnership engagement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coming months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BVSC Director of Programmes liaising with senior BCC Directorate leads around messaging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to VCFSE sector and any necessary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joint planning/ remodelling exercises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BVSC Director of Research exploring research project on impact of Section 114 locally and nationally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partnership with Third Sector Research Centre (TSRC) and National Association of Voluntary and Community Action (NAVCA)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A Sector meeting Thursday 8</a:t>
            </a:r>
            <a:r>
              <a:rPr lang="en-GB" sz="20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 February 1pm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with Cllr John Cotton and Prof. Graeme Betts, Adult Social Care: </a:t>
            </a:r>
            <a:r>
              <a:rPr lang="en-US" sz="2000" dirty="0">
                <a:hlinkClick r:id="rId5"/>
              </a:rPr>
              <a:t>Birmingham City Council Section 114: Voluntary, Community, Faith &amp; Social Enterprise  (VCFSE) Sector Briefing Online Meeting | Birmingham Voluntary Service Council (bvsc.org)</a:t>
            </a:r>
            <a:endParaRPr lang="en-US" sz="20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Regular updates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https://www.bvsc.org/birminghams-city-council-section-114-notice</a:t>
            </a:r>
            <a:endParaRPr lang="en-GB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473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044B32-D71F-41AF-9344-6D2EB1AB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744" y="-107069"/>
            <a:ext cx="4563502" cy="726544"/>
          </a:xfrm>
        </p:spPr>
        <p:txBody>
          <a:bodyPr>
            <a:normAutofit fontScale="90000"/>
          </a:bodyPr>
          <a:lstStyle/>
          <a:p>
            <a:br>
              <a:rPr lang="en-GB" b="0" i="0" dirty="0">
                <a:solidFill>
                  <a:srgbClr val="292B2C"/>
                </a:solidFill>
                <a:effectLst/>
                <a:latin typeface="fira sans"/>
              </a:rPr>
            </a:b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323B4-6535-4F62-864C-549B1F502437}"/>
              </a:ext>
            </a:extLst>
          </p:cNvPr>
          <p:cNvSpPr txBox="1"/>
          <p:nvPr/>
        </p:nvSpPr>
        <p:spPr>
          <a:xfrm>
            <a:off x="4437882" y="365125"/>
            <a:ext cx="77896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6DB33F"/>
                </a:solidFill>
                <a:latin typeface="fira sans" panose="020B0503050000020004" pitchFamily="34" charset="0"/>
              </a:rPr>
              <a:t>Questions?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6DB33F"/>
              </a:solidFill>
              <a:effectLst/>
              <a:uLnTx/>
              <a:uFillTx/>
              <a:latin typeface="fira sans" panose="020B0503050000020004" pitchFamily="34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8793BC-0608-46E0-BFD1-6DA7E034A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20" y="256203"/>
            <a:ext cx="3177431" cy="10096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E3A735-2003-9653-774F-4C1EA0C8B5DD}"/>
              </a:ext>
            </a:extLst>
          </p:cNvPr>
          <p:cNvSpPr txBox="1"/>
          <p:nvPr/>
        </p:nvSpPr>
        <p:spPr>
          <a:xfrm>
            <a:off x="0" y="1422094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Contact: 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Ian Henshaw, Head of Strategic Funding &amp; Sector Development, BVSC: 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ianh@bvsc.org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Regular updates</a:t>
            </a: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https://www.bvsc.org/birminghams-city-council-section-114-notice</a:t>
            </a:r>
            <a:endParaRPr lang="en-GB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24192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Widescreen</PresentationFormat>
  <Paragraphs>81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fira sans</vt:lpstr>
      <vt:lpstr>Trebuchet MS</vt:lpstr>
      <vt:lpstr>Wingdings</vt:lpstr>
      <vt:lpstr>Wingdings 3</vt:lpstr>
      <vt:lpstr>Facet</vt:lpstr>
      <vt:lpstr>Office Theme</vt:lpstr>
      <vt:lpstr>West Midlands Funders Network -   Members Roundtable Exchange  Birmingham City Council Section114 –  Impact on Birmingham’s  Voluntary, Community, Faith &amp;  Social Enterprise Sector Monday 23 January 2024 Ian Henshaw,  Head of Strategic Funding &amp; Sector Development, BVSC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Midlands Funders Network -   Members Roundtable Exchange  Birmingham City Council Section114 –  Impact on Birmingham’s  Voluntary, Community, Faith &amp;  Social Enterprise Sector Monday 23 January 2024 Ian Henshaw,  Head of Strategic Funding &amp; Sector Development, BVSC</dc:title>
  <dc:creator>Elizabeth Goodchild</dc:creator>
  <cp:lastModifiedBy>Ian Henshaw</cp:lastModifiedBy>
  <cp:revision>2</cp:revision>
  <dcterms:created xsi:type="dcterms:W3CDTF">2024-01-15T14:04:28Z</dcterms:created>
  <dcterms:modified xsi:type="dcterms:W3CDTF">2024-01-23T10:16:55Z</dcterms:modified>
</cp:coreProperties>
</file>